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theme/theme5.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4" r:id="rId2"/>
    <p:sldMasterId id="2147483666" r:id="rId3"/>
    <p:sldMasterId id="2147483668" r:id="rId4"/>
    <p:sldMasterId id="2147483670" r:id="rId5"/>
    <p:sldMasterId id="2147483672" r:id="rId6"/>
  </p:sldMasterIdLst>
  <p:notesMasterIdLst>
    <p:notesMasterId r:id="rId63"/>
  </p:notesMasterIdLst>
  <p:handoutMasterIdLst>
    <p:handoutMasterId r:id="rId64"/>
  </p:handoutMasterIdLst>
  <p:sldIdLst>
    <p:sldId id="256" r:id="rId7"/>
    <p:sldId id="257" r:id="rId8"/>
    <p:sldId id="258" r:id="rId9"/>
    <p:sldId id="260" r:id="rId10"/>
    <p:sldId id="259" r:id="rId11"/>
    <p:sldId id="275" r:id="rId12"/>
    <p:sldId id="277" r:id="rId13"/>
    <p:sldId id="286" r:id="rId14"/>
    <p:sldId id="287" r:id="rId15"/>
    <p:sldId id="288" r:id="rId16"/>
    <p:sldId id="289" r:id="rId17"/>
    <p:sldId id="290" r:id="rId18"/>
    <p:sldId id="291" r:id="rId19"/>
    <p:sldId id="292" r:id="rId20"/>
    <p:sldId id="293" r:id="rId21"/>
    <p:sldId id="294" r:id="rId22"/>
    <p:sldId id="279" r:id="rId23"/>
    <p:sldId id="280" r:id="rId24"/>
    <p:sldId id="354" r:id="rId25"/>
    <p:sldId id="355" r:id="rId26"/>
    <p:sldId id="356" r:id="rId27"/>
    <p:sldId id="357" r:id="rId28"/>
    <p:sldId id="358" r:id="rId29"/>
    <p:sldId id="359" r:id="rId30"/>
    <p:sldId id="394" r:id="rId31"/>
    <p:sldId id="395" r:id="rId32"/>
    <p:sldId id="396" r:id="rId33"/>
    <p:sldId id="397" r:id="rId34"/>
    <p:sldId id="398" r:id="rId35"/>
    <p:sldId id="399" r:id="rId36"/>
    <p:sldId id="400" r:id="rId37"/>
    <p:sldId id="401" r:id="rId38"/>
    <p:sldId id="402" r:id="rId39"/>
    <p:sldId id="403" r:id="rId40"/>
    <p:sldId id="404" r:id="rId41"/>
    <p:sldId id="405" r:id="rId42"/>
    <p:sldId id="406" r:id="rId43"/>
    <p:sldId id="407" r:id="rId44"/>
    <p:sldId id="408" r:id="rId45"/>
    <p:sldId id="409" r:id="rId46"/>
    <p:sldId id="410" r:id="rId47"/>
    <p:sldId id="411" r:id="rId48"/>
    <p:sldId id="412" r:id="rId49"/>
    <p:sldId id="413" r:id="rId50"/>
    <p:sldId id="414" r:id="rId51"/>
    <p:sldId id="415" r:id="rId52"/>
    <p:sldId id="416" r:id="rId53"/>
    <p:sldId id="417" r:id="rId54"/>
    <p:sldId id="418" r:id="rId55"/>
    <p:sldId id="419" r:id="rId56"/>
    <p:sldId id="420" r:id="rId57"/>
    <p:sldId id="421" r:id="rId58"/>
    <p:sldId id="422" r:id="rId59"/>
    <p:sldId id="423" r:id="rId60"/>
    <p:sldId id="424" r:id="rId61"/>
    <p:sldId id="425" r:id="rId6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4EF1454-D19E-438F-9307-268E4A9F392F}">
          <p14:sldIdLst>
            <p14:sldId id="256"/>
          </p14:sldIdLst>
        </p14:section>
        <p14:section name="CRIME" id="{EE657A4E-04D5-4683-8CAD-0D926A15E9A4}">
          <p14:sldIdLst>
            <p14:sldId id="257"/>
            <p14:sldId id="258"/>
            <p14:sldId id="260"/>
            <p14:sldId id="259"/>
            <p14:sldId id="275"/>
            <p14:sldId id="277"/>
            <p14:sldId id="286"/>
            <p14:sldId id="287"/>
            <p14:sldId id="288"/>
            <p14:sldId id="289"/>
            <p14:sldId id="290"/>
            <p14:sldId id="291"/>
            <p14:sldId id="292"/>
            <p14:sldId id="293"/>
            <p14:sldId id="294"/>
            <p14:sldId id="279"/>
            <p14:sldId id="280"/>
            <p14:sldId id="354"/>
            <p14:sldId id="355"/>
            <p14:sldId id="356"/>
            <p14:sldId id="357"/>
            <p14:sldId id="358"/>
            <p14:sldId id="359"/>
            <p14:sldId id="394"/>
            <p14:sldId id="395"/>
            <p14:sldId id="396"/>
            <p14:sldId id="397"/>
            <p14:sldId id="398"/>
            <p14:sldId id="399"/>
            <p14:sldId id="400"/>
            <p14:sldId id="401"/>
            <p14:sldId id="402"/>
            <p14:sldId id="403"/>
            <p14:sldId id="404"/>
            <p14:sldId id="405"/>
            <p14:sldId id="406"/>
            <p14:sldId id="407"/>
            <p14:sldId id="408"/>
            <p14:sldId id="409"/>
            <p14:sldId id="410"/>
            <p14:sldId id="411"/>
            <p14:sldId id="412"/>
            <p14:sldId id="413"/>
            <p14:sldId id="414"/>
            <p14:sldId id="415"/>
            <p14:sldId id="416"/>
            <p14:sldId id="417"/>
            <p14:sldId id="418"/>
            <p14:sldId id="419"/>
            <p14:sldId id="420"/>
            <p14:sldId id="421"/>
            <p14:sldId id="422"/>
            <p14:sldId id="423"/>
            <p14:sldId id="424"/>
            <p14:sldId id="42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155" autoAdjust="0"/>
    <p:restoredTop sz="94660"/>
  </p:normalViewPr>
  <p:slideViewPr>
    <p:cSldViewPr>
      <p:cViewPr varScale="1">
        <p:scale>
          <a:sx n="68" d="100"/>
          <a:sy n="68" d="100"/>
        </p:scale>
        <p:origin x="1092" y="36"/>
      </p:cViewPr>
      <p:guideLst>
        <p:guide orient="horz" pos="2160"/>
        <p:guide pos="2880"/>
      </p:guideLst>
    </p:cSldViewPr>
  </p:slideViewPr>
  <p:notesTextViewPr>
    <p:cViewPr>
      <p:scale>
        <a:sx n="1" d="1"/>
        <a:sy n="1" d="1"/>
      </p:scale>
      <p:origin x="0" y="0"/>
    </p:cViewPr>
  </p:notesTextViewPr>
  <p:sorterViewPr>
    <p:cViewPr>
      <p:scale>
        <a:sx n="100" d="100"/>
        <a:sy n="100" d="100"/>
      </p:scale>
      <p:origin x="0" y="-773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handoutMaster" Target="handoutMasters/handoutMaster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s>
</file>

<file path=ppt/charts/_rels/chart1.xml.rels><?xml version="1.0" encoding="UTF-8" standalone="yes"?>
<Relationships xmlns="http://schemas.openxmlformats.org/package/2006/relationships"><Relationship Id="rId1" Type="http://schemas.openxmlformats.org/officeDocument/2006/relationships/oleObject" Target="file:///J:\CERM%20WORKSHOP\BBB%20Losses%202008-2016.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J:\CERM%20WORKSHOP\BBB%20Losses%202008-2016.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J:\CERM%20WORKSHOP\BBB%20Losses%202008-2016.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J:\CERM%20WORKSHOP\BBB%20Losses%202008-2016.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J:\CERM%20WORKSHOP\BBB%20Losses%202008-2016.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J:\CERM%20WORKSHOP\BBB%20Losses%202008-2016.xlsx" TargetMode="Externa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Average Loss Size - Crude Crime</a:t>
            </a:r>
          </a:p>
        </c:rich>
      </c:tx>
      <c:layout/>
      <c:overlay val="0"/>
    </c:title>
    <c:autoTitleDeleted val="0"/>
    <c:plotArea>
      <c:layout/>
      <c:scatterChart>
        <c:scatterStyle val="smoothMarker"/>
        <c:varyColors val="0"/>
        <c:ser>
          <c:idx val="2"/>
          <c:order val="0"/>
          <c:tx>
            <c:strRef>
              <c:f>'Pivot-Formulas Removed'!$A$7</c:f>
              <c:strCache>
                <c:ptCount val="1"/>
                <c:pt idx="0">
                  <c:v>Average Loss Size</c:v>
                </c:pt>
              </c:strCache>
            </c:strRef>
          </c:tx>
          <c:spPr>
            <a:ln w="63500">
              <a:solidFill>
                <a:srgbClr val="C00000"/>
              </a:solidFill>
            </a:ln>
          </c:spPr>
          <c:marker>
            <c:symbol val="none"/>
          </c:marker>
          <c:xVal>
            <c:numRef>
              <c:f>'Pivot-Formulas Removed'!$B$4:$J$4</c:f>
              <c:numCache>
                <c:formatCode>General</c:formatCode>
                <c:ptCount val="9"/>
                <c:pt idx="0">
                  <c:v>2008</c:v>
                </c:pt>
                <c:pt idx="1">
                  <c:v>2009</c:v>
                </c:pt>
                <c:pt idx="2">
                  <c:v>2010</c:v>
                </c:pt>
                <c:pt idx="3">
                  <c:v>2011</c:v>
                </c:pt>
                <c:pt idx="4">
                  <c:v>2012</c:v>
                </c:pt>
                <c:pt idx="5">
                  <c:v>2013</c:v>
                </c:pt>
                <c:pt idx="6">
                  <c:v>2014</c:v>
                </c:pt>
                <c:pt idx="7">
                  <c:v>2015</c:v>
                </c:pt>
                <c:pt idx="8">
                  <c:v>2016</c:v>
                </c:pt>
              </c:numCache>
            </c:numRef>
          </c:xVal>
          <c:yVal>
            <c:numRef>
              <c:f>'Pivot-Formulas Removed'!$B$7:$J$7</c:f>
              <c:numCache>
                <c:formatCode>#,##0_);[Red]\(#,##0\)</c:formatCode>
                <c:ptCount val="9"/>
                <c:pt idx="0">
                  <c:v>543030.74193548388</c:v>
                </c:pt>
                <c:pt idx="1">
                  <c:v>4824281.3518518517</c:v>
                </c:pt>
                <c:pt idx="2">
                  <c:v>2564305.2159090908</c:v>
                </c:pt>
                <c:pt idx="3">
                  <c:v>2602215.8473493974</c:v>
                </c:pt>
                <c:pt idx="4">
                  <c:v>3086040.5087719299</c:v>
                </c:pt>
                <c:pt idx="5">
                  <c:v>2967013.5666666669</c:v>
                </c:pt>
                <c:pt idx="6">
                  <c:v>1654444.737704918</c:v>
                </c:pt>
                <c:pt idx="7">
                  <c:v>1195855.4545454546</c:v>
                </c:pt>
                <c:pt idx="8">
                  <c:v>3136515.5555555555</c:v>
                </c:pt>
              </c:numCache>
            </c:numRef>
          </c:yVal>
          <c:smooth val="1"/>
        </c:ser>
        <c:dLbls>
          <c:showLegendKey val="0"/>
          <c:showVal val="0"/>
          <c:showCatName val="0"/>
          <c:showSerName val="0"/>
          <c:showPercent val="0"/>
          <c:showBubbleSize val="0"/>
        </c:dLbls>
        <c:axId val="139079912"/>
        <c:axId val="139081872"/>
      </c:scatterChart>
      <c:valAx>
        <c:axId val="139079912"/>
        <c:scaling>
          <c:orientation val="minMax"/>
        </c:scaling>
        <c:delete val="0"/>
        <c:axPos val="b"/>
        <c:numFmt formatCode="General" sourceLinked="1"/>
        <c:majorTickMark val="out"/>
        <c:minorTickMark val="none"/>
        <c:tickLblPos val="nextTo"/>
        <c:txPr>
          <a:bodyPr/>
          <a:lstStyle/>
          <a:p>
            <a:pPr>
              <a:defRPr sz="1400" b="1" i="0" baseline="0"/>
            </a:pPr>
            <a:endParaRPr lang="en-US"/>
          </a:p>
        </c:txPr>
        <c:crossAx val="139081872"/>
        <c:crosses val="autoZero"/>
        <c:crossBetween val="midCat"/>
      </c:valAx>
      <c:valAx>
        <c:axId val="139081872"/>
        <c:scaling>
          <c:orientation val="minMax"/>
        </c:scaling>
        <c:delete val="0"/>
        <c:axPos val="l"/>
        <c:majorGridlines/>
        <c:numFmt formatCode="#,##0_);[Red]\(#,##0\)" sourceLinked="1"/>
        <c:majorTickMark val="out"/>
        <c:minorTickMark val="none"/>
        <c:tickLblPos val="nextTo"/>
        <c:txPr>
          <a:bodyPr/>
          <a:lstStyle/>
          <a:p>
            <a:pPr>
              <a:defRPr sz="1400" b="1" i="0" baseline="0">
                <a:solidFill>
                  <a:srgbClr val="C00000"/>
                </a:solidFill>
              </a:defRPr>
            </a:pPr>
            <a:endParaRPr lang="en-US"/>
          </a:p>
        </c:txPr>
        <c:crossAx val="139079912"/>
        <c:crosses val="autoZero"/>
        <c:crossBetween val="midCat"/>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Average Loss Size - Employee</a:t>
            </a:r>
            <a:r>
              <a:rPr lang="en-US" baseline="0" dirty="0"/>
              <a:t> Fraud</a:t>
            </a:r>
            <a:endParaRPr lang="en-US" dirty="0"/>
          </a:p>
        </c:rich>
      </c:tx>
      <c:layout/>
      <c:overlay val="0"/>
    </c:title>
    <c:autoTitleDeleted val="0"/>
    <c:plotArea>
      <c:layout/>
      <c:scatterChart>
        <c:scatterStyle val="smoothMarker"/>
        <c:varyColors val="0"/>
        <c:ser>
          <c:idx val="2"/>
          <c:order val="0"/>
          <c:tx>
            <c:strRef>
              <c:f>'Pivot-Formulas Removed'!$A$16</c:f>
              <c:strCache>
                <c:ptCount val="1"/>
                <c:pt idx="0">
                  <c:v>Average Loss Size</c:v>
                </c:pt>
              </c:strCache>
            </c:strRef>
          </c:tx>
          <c:spPr>
            <a:ln w="63500">
              <a:solidFill>
                <a:srgbClr val="C00000"/>
              </a:solidFill>
            </a:ln>
          </c:spPr>
          <c:marker>
            <c:symbol val="none"/>
          </c:marker>
          <c:xVal>
            <c:numRef>
              <c:f>'Pivot-Formulas Removed'!$B$13:$J$13</c:f>
              <c:numCache>
                <c:formatCode>General</c:formatCode>
                <c:ptCount val="9"/>
                <c:pt idx="0">
                  <c:v>2008</c:v>
                </c:pt>
                <c:pt idx="1">
                  <c:v>2009</c:v>
                </c:pt>
                <c:pt idx="2">
                  <c:v>2010</c:v>
                </c:pt>
                <c:pt idx="3">
                  <c:v>2011</c:v>
                </c:pt>
                <c:pt idx="4">
                  <c:v>2012</c:v>
                </c:pt>
                <c:pt idx="5">
                  <c:v>2013</c:v>
                </c:pt>
                <c:pt idx="6">
                  <c:v>2014</c:v>
                </c:pt>
                <c:pt idx="7">
                  <c:v>2015</c:v>
                </c:pt>
                <c:pt idx="8">
                  <c:v>2016</c:v>
                </c:pt>
              </c:numCache>
            </c:numRef>
          </c:xVal>
          <c:yVal>
            <c:numRef>
              <c:f>'Pivot-Formulas Removed'!$B$16:$J$16</c:f>
              <c:numCache>
                <c:formatCode>#,##0_);[Red]\(#,##0\)</c:formatCode>
                <c:ptCount val="9"/>
                <c:pt idx="0">
                  <c:v>3125124.6</c:v>
                </c:pt>
                <c:pt idx="1">
                  <c:v>2339926.375</c:v>
                </c:pt>
                <c:pt idx="2">
                  <c:v>2574241.8493150687</c:v>
                </c:pt>
                <c:pt idx="3">
                  <c:v>3434715.9545454546</c:v>
                </c:pt>
                <c:pt idx="4">
                  <c:v>3840481.3947368423</c:v>
                </c:pt>
                <c:pt idx="5">
                  <c:v>4355402.7254901957</c:v>
                </c:pt>
                <c:pt idx="6">
                  <c:v>4701153.03125</c:v>
                </c:pt>
                <c:pt idx="7">
                  <c:v>5460212.722222222</c:v>
                </c:pt>
                <c:pt idx="8">
                  <c:v>9019362.5199999996</c:v>
                </c:pt>
              </c:numCache>
            </c:numRef>
          </c:yVal>
          <c:smooth val="1"/>
        </c:ser>
        <c:dLbls>
          <c:showLegendKey val="0"/>
          <c:showVal val="0"/>
          <c:showCatName val="0"/>
          <c:showSerName val="0"/>
          <c:showPercent val="0"/>
          <c:showBubbleSize val="0"/>
        </c:dLbls>
        <c:axId val="139082264"/>
        <c:axId val="139082656"/>
      </c:scatterChart>
      <c:valAx>
        <c:axId val="139082264"/>
        <c:scaling>
          <c:orientation val="minMax"/>
        </c:scaling>
        <c:delete val="0"/>
        <c:axPos val="b"/>
        <c:numFmt formatCode="General" sourceLinked="1"/>
        <c:majorTickMark val="out"/>
        <c:minorTickMark val="none"/>
        <c:tickLblPos val="nextTo"/>
        <c:txPr>
          <a:bodyPr/>
          <a:lstStyle/>
          <a:p>
            <a:pPr>
              <a:defRPr sz="1400" b="1" i="0" baseline="0"/>
            </a:pPr>
            <a:endParaRPr lang="en-US"/>
          </a:p>
        </c:txPr>
        <c:crossAx val="139082656"/>
        <c:crosses val="autoZero"/>
        <c:crossBetween val="midCat"/>
      </c:valAx>
      <c:valAx>
        <c:axId val="139082656"/>
        <c:scaling>
          <c:orientation val="minMax"/>
        </c:scaling>
        <c:delete val="0"/>
        <c:axPos val="l"/>
        <c:majorGridlines/>
        <c:numFmt formatCode="#,##0_);[Red]\(#,##0\)" sourceLinked="1"/>
        <c:majorTickMark val="out"/>
        <c:minorTickMark val="none"/>
        <c:tickLblPos val="nextTo"/>
        <c:txPr>
          <a:bodyPr/>
          <a:lstStyle/>
          <a:p>
            <a:pPr>
              <a:defRPr sz="1400" b="1" i="0" baseline="0">
                <a:solidFill>
                  <a:srgbClr val="C00000"/>
                </a:solidFill>
              </a:defRPr>
            </a:pPr>
            <a:endParaRPr lang="en-US"/>
          </a:p>
        </c:txPr>
        <c:crossAx val="139082264"/>
        <c:crosses val="autoZero"/>
        <c:crossBetween val="midCat"/>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Average Loss Size - Other Frauds</a:t>
            </a:r>
          </a:p>
        </c:rich>
      </c:tx>
      <c:layout/>
      <c:overlay val="0"/>
    </c:title>
    <c:autoTitleDeleted val="0"/>
    <c:plotArea>
      <c:layout/>
      <c:scatterChart>
        <c:scatterStyle val="smoothMarker"/>
        <c:varyColors val="0"/>
        <c:ser>
          <c:idx val="2"/>
          <c:order val="0"/>
          <c:tx>
            <c:strRef>
              <c:f>'Pivot-Formulas Removed'!$A$25</c:f>
              <c:strCache>
                <c:ptCount val="1"/>
                <c:pt idx="0">
                  <c:v>Average Loss Size</c:v>
                </c:pt>
              </c:strCache>
            </c:strRef>
          </c:tx>
          <c:spPr>
            <a:ln w="63500">
              <a:solidFill>
                <a:srgbClr val="C00000"/>
              </a:solidFill>
            </a:ln>
          </c:spPr>
          <c:marker>
            <c:symbol val="none"/>
          </c:marker>
          <c:xVal>
            <c:numRef>
              <c:f>'Pivot-Formulas Removed'!$B$22:$J$22</c:f>
              <c:numCache>
                <c:formatCode>General</c:formatCode>
                <c:ptCount val="9"/>
                <c:pt idx="0">
                  <c:v>2008</c:v>
                </c:pt>
                <c:pt idx="1">
                  <c:v>2009</c:v>
                </c:pt>
                <c:pt idx="2">
                  <c:v>2010</c:v>
                </c:pt>
                <c:pt idx="3">
                  <c:v>2011</c:v>
                </c:pt>
                <c:pt idx="4">
                  <c:v>2012</c:v>
                </c:pt>
                <c:pt idx="5">
                  <c:v>2013</c:v>
                </c:pt>
                <c:pt idx="6">
                  <c:v>2014</c:v>
                </c:pt>
                <c:pt idx="7">
                  <c:v>2015</c:v>
                </c:pt>
                <c:pt idx="8">
                  <c:v>2016</c:v>
                </c:pt>
              </c:numCache>
            </c:numRef>
          </c:xVal>
          <c:yVal>
            <c:numRef>
              <c:f>'Pivot-Formulas Removed'!$B$25:$J$25</c:f>
              <c:numCache>
                <c:formatCode>#,##0_);[Red]\(#,##0\)</c:formatCode>
                <c:ptCount val="9"/>
                <c:pt idx="0">
                  <c:v>897484</c:v>
                </c:pt>
                <c:pt idx="1">
                  <c:v>671405.97619047621</c:v>
                </c:pt>
                <c:pt idx="2">
                  <c:v>1603313.9333333333</c:v>
                </c:pt>
                <c:pt idx="3">
                  <c:v>1539747.2641509434</c:v>
                </c:pt>
                <c:pt idx="4">
                  <c:v>1313268.9268292682</c:v>
                </c:pt>
                <c:pt idx="5">
                  <c:v>1586207.607142857</c:v>
                </c:pt>
                <c:pt idx="6">
                  <c:v>668129.26984126982</c:v>
                </c:pt>
                <c:pt idx="7">
                  <c:v>2048171.3</c:v>
                </c:pt>
                <c:pt idx="8">
                  <c:v>935126.875</c:v>
                </c:pt>
              </c:numCache>
            </c:numRef>
          </c:yVal>
          <c:smooth val="1"/>
        </c:ser>
        <c:dLbls>
          <c:showLegendKey val="0"/>
          <c:showVal val="0"/>
          <c:showCatName val="0"/>
          <c:showSerName val="0"/>
          <c:showPercent val="0"/>
          <c:showBubbleSize val="0"/>
        </c:dLbls>
        <c:axId val="139080696"/>
        <c:axId val="139084224"/>
      </c:scatterChart>
      <c:valAx>
        <c:axId val="139080696"/>
        <c:scaling>
          <c:orientation val="minMax"/>
        </c:scaling>
        <c:delete val="0"/>
        <c:axPos val="b"/>
        <c:numFmt formatCode="General" sourceLinked="1"/>
        <c:majorTickMark val="out"/>
        <c:minorTickMark val="none"/>
        <c:tickLblPos val="nextTo"/>
        <c:txPr>
          <a:bodyPr/>
          <a:lstStyle/>
          <a:p>
            <a:pPr>
              <a:defRPr sz="1400" b="1" i="0" baseline="0"/>
            </a:pPr>
            <a:endParaRPr lang="en-US"/>
          </a:p>
        </c:txPr>
        <c:crossAx val="139084224"/>
        <c:crosses val="autoZero"/>
        <c:crossBetween val="midCat"/>
      </c:valAx>
      <c:valAx>
        <c:axId val="139084224"/>
        <c:scaling>
          <c:orientation val="minMax"/>
        </c:scaling>
        <c:delete val="0"/>
        <c:axPos val="l"/>
        <c:majorGridlines/>
        <c:numFmt formatCode="#,##0_);[Red]\(#,##0\)" sourceLinked="1"/>
        <c:majorTickMark val="out"/>
        <c:minorTickMark val="none"/>
        <c:tickLblPos val="nextTo"/>
        <c:txPr>
          <a:bodyPr/>
          <a:lstStyle/>
          <a:p>
            <a:pPr>
              <a:defRPr sz="1400" b="1" i="0" baseline="0">
                <a:solidFill>
                  <a:srgbClr val="C00000"/>
                </a:solidFill>
              </a:defRPr>
            </a:pPr>
            <a:endParaRPr lang="en-US"/>
          </a:p>
        </c:txPr>
        <c:crossAx val="139080696"/>
        <c:crosses val="autoZero"/>
        <c:crossBetween val="midCat"/>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Average Loss Size - All Losses</a:t>
            </a:r>
          </a:p>
        </c:rich>
      </c:tx>
      <c:layout/>
      <c:overlay val="0"/>
    </c:title>
    <c:autoTitleDeleted val="0"/>
    <c:plotArea>
      <c:layout/>
      <c:scatterChart>
        <c:scatterStyle val="smoothMarker"/>
        <c:varyColors val="0"/>
        <c:ser>
          <c:idx val="2"/>
          <c:order val="0"/>
          <c:tx>
            <c:strRef>
              <c:f>'Pivot-Formulas Removed'!$A$34</c:f>
              <c:strCache>
                <c:ptCount val="1"/>
                <c:pt idx="0">
                  <c:v>Average Loss Size</c:v>
                </c:pt>
              </c:strCache>
            </c:strRef>
          </c:tx>
          <c:spPr>
            <a:ln w="63500">
              <a:solidFill>
                <a:srgbClr val="C00000"/>
              </a:solidFill>
            </a:ln>
          </c:spPr>
          <c:marker>
            <c:symbol val="none"/>
          </c:marker>
          <c:xVal>
            <c:numRef>
              <c:f>'Pivot-Formulas Removed'!$B$31:$J$31</c:f>
              <c:numCache>
                <c:formatCode>General</c:formatCode>
                <c:ptCount val="9"/>
                <c:pt idx="0">
                  <c:v>2008</c:v>
                </c:pt>
                <c:pt idx="1">
                  <c:v>2009</c:v>
                </c:pt>
                <c:pt idx="2">
                  <c:v>2010</c:v>
                </c:pt>
                <c:pt idx="3">
                  <c:v>2011</c:v>
                </c:pt>
                <c:pt idx="4">
                  <c:v>2012</c:v>
                </c:pt>
                <c:pt idx="5">
                  <c:v>2013</c:v>
                </c:pt>
                <c:pt idx="6">
                  <c:v>2014</c:v>
                </c:pt>
                <c:pt idx="7">
                  <c:v>2015</c:v>
                </c:pt>
                <c:pt idx="8">
                  <c:v>2016</c:v>
                </c:pt>
              </c:numCache>
            </c:numRef>
          </c:xVal>
          <c:yVal>
            <c:numRef>
              <c:f>'Pivot-Formulas Removed'!$B$34:$J$34</c:f>
              <c:numCache>
                <c:formatCode>#,##0_);[Red]\(#,##0\)</c:formatCode>
                <c:ptCount val="9"/>
                <c:pt idx="0">
                  <c:v>2083996.5744680851</c:v>
                </c:pt>
                <c:pt idx="1">
                  <c:v>2712468.8866279069</c:v>
                </c:pt>
                <c:pt idx="2">
                  <c:v>2417161.947643979</c:v>
                </c:pt>
                <c:pt idx="3">
                  <c:v>2595454.3234158414</c:v>
                </c:pt>
                <c:pt idx="4">
                  <c:v>2997844.3735632184</c:v>
                </c:pt>
                <c:pt idx="5">
                  <c:v>3157222.325443787</c:v>
                </c:pt>
                <c:pt idx="6">
                  <c:v>2361101.4202127662</c:v>
                </c:pt>
                <c:pt idx="7">
                  <c:v>3578796.9264705884</c:v>
                </c:pt>
                <c:pt idx="8">
                  <c:v>6218898.0476190476</c:v>
                </c:pt>
              </c:numCache>
            </c:numRef>
          </c:yVal>
          <c:smooth val="1"/>
        </c:ser>
        <c:dLbls>
          <c:showLegendKey val="0"/>
          <c:showVal val="0"/>
          <c:showCatName val="0"/>
          <c:showSerName val="0"/>
          <c:showPercent val="0"/>
          <c:showBubbleSize val="0"/>
        </c:dLbls>
        <c:axId val="139081480"/>
        <c:axId val="139084616"/>
      </c:scatterChart>
      <c:valAx>
        <c:axId val="139081480"/>
        <c:scaling>
          <c:orientation val="minMax"/>
        </c:scaling>
        <c:delete val="0"/>
        <c:axPos val="b"/>
        <c:numFmt formatCode="General" sourceLinked="1"/>
        <c:majorTickMark val="out"/>
        <c:minorTickMark val="none"/>
        <c:tickLblPos val="nextTo"/>
        <c:txPr>
          <a:bodyPr/>
          <a:lstStyle/>
          <a:p>
            <a:pPr>
              <a:defRPr sz="1400" b="1" i="0" baseline="0"/>
            </a:pPr>
            <a:endParaRPr lang="en-US"/>
          </a:p>
        </c:txPr>
        <c:crossAx val="139084616"/>
        <c:crosses val="autoZero"/>
        <c:crossBetween val="midCat"/>
      </c:valAx>
      <c:valAx>
        <c:axId val="139084616"/>
        <c:scaling>
          <c:orientation val="minMax"/>
        </c:scaling>
        <c:delete val="0"/>
        <c:axPos val="l"/>
        <c:majorGridlines/>
        <c:numFmt formatCode="#,##0_);[Red]\(#,##0\)" sourceLinked="1"/>
        <c:majorTickMark val="out"/>
        <c:minorTickMark val="none"/>
        <c:tickLblPos val="nextTo"/>
        <c:txPr>
          <a:bodyPr/>
          <a:lstStyle/>
          <a:p>
            <a:pPr>
              <a:defRPr sz="1400" b="1" i="0" baseline="0">
                <a:solidFill>
                  <a:srgbClr val="C00000"/>
                </a:solidFill>
              </a:defRPr>
            </a:pPr>
            <a:endParaRPr lang="en-US"/>
          </a:p>
        </c:txPr>
        <c:crossAx val="139081480"/>
        <c:crosses val="autoZero"/>
        <c:crossBetween val="midCat"/>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smoothMarker"/>
        <c:varyColors val="0"/>
        <c:ser>
          <c:idx val="0"/>
          <c:order val="0"/>
          <c:tx>
            <c:strRef>
              <c:f>'Pivot-Formulas Removed'!$A$41</c:f>
              <c:strCache>
                <c:ptCount val="1"/>
                <c:pt idx="0">
                  <c:v>Number of Crude</c:v>
                </c:pt>
              </c:strCache>
            </c:strRef>
          </c:tx>
          <c:spPr>
            <a:ln w="88900">
              <a:prstDash val="solid"/>
            </a:ln>
          </c:spPr>
          <c:marker>
            <c:symbol val="none"/>
          </c:marker>
          <c:xVal>
            <c:numRef>
              <c:f>'Pivot-Formulas Removed'!$B$40:$J$40</c:f>
              <c:numCache>
                <c:formatCode>General</c:formatCode>
                <c:ptCount val="9"/>
                <c:pt idx="0">
                  <c:v>2008</c:v>
                </c:pt>
                <c:pt idx="1">
                  <c:v>2009</c:v>
                </c:pt>
                <c:pt idx="2">
                  <c:v>2010</c:v>
                </c:pt>
                <c:pt idx="3">
                  <c:v>2011</c:v>
                </c:pt>
                <c:pt idx="4">
                  <c:v>2012</c:v>
                </c:pt>
                <c:pt idx="5">
                  <c:v>2013</c:v>
                </c:pt>
                <c:pt idx="6">
                  <c:v>2014</c:v>
                </c:pt>
                <c:pt idx="7">
                  <c:v>2015</c:v>
                </c:pt>
                <c:pt idx="8">
                  <c:v>2016</c:v>
                </c:pt>
              </c:numCache>
            </c:numRef>
          </c:xVal>
          <c:yVal>
            <c:numRef>
              <c:f>'Pivot-Formulas Removed'!$B$41:$J$41</c:f>
              <c:numCache>
                <c:formatCode>0%</c:formatCode>
                <c:ptCount val="9"/>
                <c:pt idx="0">
                  <c:v>0.32978723404255317</c:v>
                </c:pt>
                <c:pt idx="1">
                  <c:v>0.31395348837209303</c:v>
                </c:pt>
                <c:pt idx="2">
                  <c:v>0.4607329842931937</c:v>
                </c:pt>
                <c:pt idx="3">
                  <c:v>0.41089108910891087</c:v>
                </c:pt>
                <c:pt idx="4">
                  <c:v>0.32758620689655171</c:v>
                </c:pt>
                <c:pt idx="5">
                  <c:v>0.53254437869822491</c:v>
                </c:pt>
                <c:pt idx="6">
                  <c:v>0.32446808510638298</c:v>
                </c:pt>
                <c:pt idx="7">
                  <c:v>0.3235294117647059</c:v>
                </c:pt>
                <c:pt idx="8">
                  <c:v>0.21428571428571427</c:v>
                </c:pt>
              </c:numCache>
            </c:numRef>
          </c:yVal>
          <c:smooth val="1"/>
        </c:ser>
        <c:ser>
          <c:idx val="1"/>
          <c:order val="1"/>
          <c:tx>
            <c:strRef>
              <c:f>'Pivot-Formulas Removed'!$A$42</c:f>
              <c:strCache>
                <c:ptCount val="1"/>
                <c:pt idx="0">
                  <c:v>Number of Employee </c:v>
                </c:pt>
              </c:strCache>
            </c:strRef>
          </c:tx>
          <c:spPr>
            <a:ln w="63500" cmpd="thickThin">
              <a:solidFill>
                <a:srgbClr val="C00000"/>
              </a:solidFill>
              <a:prstDash val="solid"/>
            </a:ln>
          </c:spPr>
          <c:marker>
            <c:symbol val="none"/>
          </c:marker>
          <c:xVal>
            <c:numRef>
              <c:f>'Pivot-Formulas Removed'!$B$40:$J$40</c:f>
              <c:numCache>
                <c:formatCode>General</c:formatCode>
                <c:ptCount val="9"/>
                <c:pt idx="0">
                  <c:v>2008</c:v>
                </c:pt>
                <c:pt idx="1">
                  <c:v>2009</c:v>
                </c:pt>
                <c:pt idx="2">
                  <c:v>2010</c:v>
                </c:pt>
                <c:pt idx="3">
                  <c:v>2011</c:v>
                </c:pt>
                <c:pt idx="4">
                  <c:v>2012</c:v>
                </c:pt>
                <c:pt idx="5">
                  <c:v>2013</c:v>
                </c:pt>
                <c:pt idx="6">
                  <c:v>2014</c:v>
                </c:pt>
                <c:pt idx="7">
                  <c:v>2015</c:v>
                </c:pt>
                <c:pt idx="8">
                  <c:v>2016</c:v>
                </c:pt>
              </c:numCache>
            </c:numRef>
          </c:xVal>
          <c:yVal>
            <c:numRef>
              <c:f>'Pivot-Formulas Removed'!$B$42:$J$42</c:f>
              <c:numCache>
                <c:formatCode>0%</c:formatCode>
                <c:ptCount val="9"/>
                <c:pt idx="0">
                  <c:v>0.58510638297872342</c:v>
                </c:pt>
                <c:pt idx="1">
                  <c:v>0.44186046511627908</c:v>
                </c:pt>
                <c:pt idx="2">
                  <c:v>0.38219895287958117</c:v>
                </c:pt>
                <c:pt idx="3">
                  <c:v>0.32673267326732675</c:v>
                </c:pt>
                <c:pt idx="4">
                  <c:v>0.43678160919540232</c:v>
                </c:pt>
                <c:pt idx="5">
                  <c:v>0.30177514792899407</c:v>
                </c:pt>
                <c:pt idx="6">
                  <c:v>0.34042553191489361</c:v>
                </c:pt>
                <c:pt idx="7">
                  <c:v>0.52941176470588236</c:v>
                </c:pt>
                <c:pt idx="8">
                  <c:v>0.59523809523809523</c:v>
                </c:pt>
              </c:numCache>
            </c:numRef>
          </c:yVal>
          <c:smooth val="1"/>
        </c:ser>
        <c:ser>
          <c:idx val="2"/>
          <c:order val="2"/>
          <c:tx>
            <c:strRef>
              <c:f>'Pivot-Formulas Removed'!$A$43</c:f>
              <c:strCache>
                <c:ptCount val="1"/>
                <c:pt idx="0">
                  <c:v>Number of Other</c:v>
                </c:pt>
              </c:strCache>
            </c:strRef>
          </c:tx>
          <c:spPr>
            <a:ln w="76200" cmpd="dbl">
              <a:solidFill>
                <a:schemeClr val="accent3">
                  <a:lumMod val="75000"/>
                </a:schemeClr>
              </a:solidFill>
            </a:ln>
          </c:spPr>
          <c:marker>
            <c:symbol val="none"/>
          </c:marker>
          <c:xVal>
            <c:numRef>
              <c:f>'Pivot-Formulas Removed'!$B$40:$J$40</c:f>
              <c:numCache>
                <c:formatCode>General</c:formatCode>
                <c:ptCount val="9"/>
                <c:pt idx="0">
                  <c:v>2008</c:v>
                </c:pt>
                <c:pt idx="1">
                  <c:v>2009</c:v>
                </c:pt>
                <c:pt idx="2">
                  <c:v>2010</c:v>
                </c:pt>
                <c:pt idx="3">
                  <c:v>2011</c:v>
                </c:pt>
                <c:pt idx="4">
                  <c:v>2012</c:v>
                </c:pt>
                <c:pt idx="5">
                  <c:v>2013</c:v>
                </c:pt>
                <c:pt idx="6">
                  <c:v>2014</c:v>
                </c:pt>
                <c:pt idx="7">
                  <c:v>2015</c:v>
                </c:pt>
                <c:pt idx="8">
                  <c:v>2016</c:v>
                </c:pt>
              </c:numCache>
            </c:numRef>
          </c:xVal>
          <c:yVal>
            <c:numRef>
              <c:f>'Pivot-Formulas Removed'!$B$43:$J$43</c:f>
              <c:numCache>
                <c:formatCode>0%</c:formatCode>
                <c:ptCount val="9"/>
                <c:pt idx="0">
                  <c:v>8.5106382978723402E-2</c:v>
                </c:pt>
                <c:pt idx="1">
                  <c:v>0.2441860465116279</c:v>
                </c:pt>
                <c:pt idx="2">
                  <c:v>0.15706806282722513</c:v>
                </c:pt>
                <c:pt idx="3">
                  <c:v>0.26237623762376239</c:v>
                </c:pt>
                <c:pt idx="4">
                  <c:v>0.23563218390804597</c:v>
                </c:pt>
                <c:pt idx="5">
                  <c:v>0.16568047337278108</c:v>
                </c:pt>
                <c:pt idx="6">
                  <c:v>0.33510638297872342</c:v>
                </c:pt>
                <c:pt idx="7">
                  <c:v>0.14705882352941177</c:v>
                </c:pt>
                <c:pt idx="8">
                  <c:v>0.19047619047619047</c:v>
                </c:pt>
              </c:numCache>
            </c:numRef>
          </c:yVal>
          <c:smooth val="1"/>
        </c:ser>
        <c:dLbls>
          <c:showLegendKey val="0"/>
          <c:showVal val="0"/>
          <c:showCatName val="0"/>
          <c:showSerName val="0"/>
          <c:showPercent val="0"/>
          <c:showBubbleSize val="0"/>
        </c:dLbls>
        <c:axId val="139086184"/>
        <c:axId val="139085400"/>
      </c:scatterChart>
      <c:valAx>
        <c:axId val="139086184"/>
        <c:scaling>
          <c:orientation val="minMax"/>
        </c:scaling>
        <c:delete val="0"/>
        <c:axPos val="b"/>
        <c:numFmt formatCode="General" sourceLinked="1"/>
        <c:majorTickMark val="out"/>
        <c:minorTickMark val="none"/>
        <c:tickLblPos val="nextTo"/>
        <c:txPr>
          <a:bodyPr/>
          <a:lstStyle/>
          <a:p>
            <a:pPr>
              <a:defRPr sz="1400" b="1" i="0" baseline="0"/>
            </a:pPr>
            <a:endParaRPr lang="en-US"/>
          </a:p>
        </c:txPr>
        <c:crossAx val="139085400"/>
        <c:crosses val="autoZero"/>
        <c:crossBetween val="midCat"/>
      </c:valAx>
      <c:valAx>
        <c:axId val="139085400"/>
        <c:scaling>
          <c:orientation val="minMax"/>
        </c:scaling>
        <c:delete val="0"/>
        <c:axPos val="l"/>
        <c:majorGridlines/>
        <c:numFmt formatCode="0%" sourceLinked="1"/>
        <c:majorTickMark val="out"/>
        <c:minorTickMark val="none"/>
        <c:tickLblPos val="nextTo"/>
        <c:txPr>
          <a:bodyPr/>
          <a:lstStyle/>
          <a:p>
            <a:pPr>
              <a:defRPr sz="1400" b="1" i="0" baseline="0">
                <a:solidFill>
                  <a:srgbClr val="C00000"/>
                </a:solidFill>
              </a:defRPr>
            </a:pPr>
            <a:endParaRPr lang="en-US"/>
          </a:p>
        </c:txPr>
        <c:crossAx val="139086184"/>
        <c:crosses val="autoZero"/>
        <c:crossBetween val="midCat"/>
      </c:valAx>
    </c:plotArea>
    <c:legend>
      <c:legendPos val="r"/>
      <c:layout/>
      <c:overlay val="0"/>
      <c:txPr>
        <a:bodyPr/>
        <a:lstStyle/>
        <a:p>
          <a:pPr>
            <a:defRPr sz="1400" b="0" i="1" baseline="0"/>
          </a:pPr>
          <a:endParaRPr lang="en-US"/>
        </a:p>
      </c:txPr>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smoothMarker"/>
        <c:varyColors val="0"/>
        <c:ser>
          <c:idx val="0"/>
          <c:order val="0"/>
          <c:tx>
            <c:strRef>
              <c:f>'Pivot-Formulas Removed'!$A$50</c:f>
              <c:strCache>
                <c:ptCount val="1"/>
                <c:pt idx="0">
                  <c:v>Amount Crude</c:v>
                </c:pt>
              </c:strCache>
            </c:strRef>
          </c:tx>
          <c:spPr>
            <a:ln w="76200"/>
          </c:spPr>
          <c:marker>
            <c:symbol val="none"/>
          </c:marker>
          <c:xVal>
            <c:numRef>
              <c:f>'Pivot-Formulas Removed'!$B$49:$J$49</c:f>
              <c:numCache>
                <c:formatCode>General</c:formatCode>
                <c:ptCount val="9"/>
                <c:pt idx="0">
                  <c:v>2008</c:v>
                </c:pt>
                <c:pt idx="1">
                  <c:v>2009</c:v>
                </c:pt>
                <c:pt idx="2">
                  <c:v>2010</c:v>
                </c:pt>
                <c:pt idx="3">
                  <c:v>2011</c:v>
                </c:pt>
                <c:pt idx="4">
                  <c:v>2012</c:v>
                </c:pt>
                <c:pt idx="5">
                  <c:v>2013</c:v>
                </c:pt>
                <c:pt idx="6">
                  <c:v>2014</c:v>
                </c:pt>
                <c:pt idx="7">
                  <c:v>2015</c:v>
                </c:pt>
                <c:pt idx="8">
                  <c:v>2016</c:v>
                </c:pt>
              </c:numCache>
            </c:numRef>
          </c:xVal>
          <c:yVal>
            <c:numRef>
              <c:f>'Pivot-Formulas Removed'!$B$50:$J$50</c:f>
              <c:numCache>
                <c:formatCode>0%</c:formatCode>
                <c:ptCount val="9"/>
                <c:pt idx="0">
                  <c:v>8.5933253718849273E-2</c:v>
                </c:pt>
                <c:pt idx="1">
                  <c:v>0.55838427005341595</c:v>
                </c:pt>
                <c:pt idx="2">
                  <c:v>0.48877982541301107</c:v>
                </c:pt>
                <c:pt idx="3">
                  <c:v>0.41196151824651112</c:v>
                </c:pt>
                <c:pt idx="4">
                  <c:v>0.33722374433870272</c:v>
                </c:pt>
                <c:pt idx="5">
                  <c:v>0.50046092215808913</c:v>
                </c:pt>
                <c:pt idx="6">
                  <c:v>0.22735766933259174</c:v>
                </c:pt>
                <c:pt idx="7">
                  <c:v>0.10810739466747597</c:v>
                </c:pt>
                <c:pt idx="8">
                  <c:v>0.1080754936073922</c:v>
                </c:pt>
              </c:numCache>
            </c:numRef>
          </c:yVal>
          <c:smooth val="1"/>
        </c:ser>
        <c:ser>
          <c:idx val="1"/>
          <c:order val="1"/>
          <c:tx>
            <c:strRef>
              <c:f>'Pivot-Formulas Removed'!$A$51</c:f>
              <c:strCache>
                <c:ptCount val="1"/>
                <c:pt idx="0">
                  <c:v>Amount Employee</c:v>
                </c:pt>
              </c:strCache>
            </c:strRef>
          </c:tx>
          <c:spPr>
            <a:ln w="88900" cmpd="thickThin"/>
          </c:spPr>
          <c:marker>
            <c:symbol val="none"/>
          </c:marker>
          <c:xVal>
            <c:numRef>
              <c:f>'Pivot-Formulas Removed'!$B$49:$J$49</c:f>
              <c:numCache>
                <c:formatCode>General</c:formatCode>
                <c:ptCount val="9"/>
                <c:pt idx="0">
                  <c:v>2008</c:v>
                </c:pt>
                <c:pt idx="1">
                  <c:v>2009</c:v>
                </c:pt>
                <c:pt idx="2">
                  <c:v>2010</c:v>
                </c:pt>
                <c:pt idx="3">
                  <c:v>2011</c:v>
                </c:pt>
                <c:pt idx="4">
                  <c:v>2012</c:v>
                </c:pt>
                <c:pt idx="5">
                  <c:v>2013</c:v>
                </c:pt>
                <c:pt idx="6">
                  <c:v>2014</c:v>
                </c:pt>
                <c:pt idx="7">
                  <c:v>2015</c:v>
                </c:pt>
                <c:pt idx="8">
                  <c:v>2016</c:v>
                </c:pt>
              </c:numCache>
            </c:numRef>
          </c:xVal>
          <c:yVal>
            <c:numRef>
              <c:f>'Pivot-Formulas Removed'!$B$51:$J$51</c:f>
              <c:numCache>
                <c:formatCode>0%</c:formatCode>
                <c:ptCount val="9"/>
                <c:pt idx="0">
                  <c:v>0.87741523832904578</c:v>
                </c:pt>
                <c:pt idx="1">
                  <c:v>0.38117338838149806</c:v>
                </c:pt>
                <c:pt idx="2">
                  <c:v>0.40703625184320052</c:v>
                </c:pt>
                <c:pt idx="3">
                  <c:v>0.43238438666322498</c:v>
                </c:pt>
                <c:pt idx="4">
                  <c:v>0.55955261002570078</c:v>
                </c:pt>
                <c:pt idx="5">
                  <c:v>0.41630020514643334</c:v>
                </c:pt>
                <c:pt idx="6">
                  <c:v>0.67781608514401703</c:v>
                </c:pt>
                <c:pt idx="7">
                  <c:v>0.80772977968101345</c:v>
                </c:pt>
                <c:pt idx="8">
                  <c:v>0.86328287191041864</c:v>
                </c:pt>
              </c:numCache>
            </c:numRef>
          </c:yVal>
          <c:smooth val="1"/>
        </c:ser>
        <c:ser>
          <c:idx val="2"/>
          <c:order val="2"/>
          <c:tx>
            <c:strRef>
              <c:f>'Pivot-Formulas Removed'!$A$52</c:f>
              <c:strCache>
                <c:ptCount val="1"/>
                <c:pt idx="0">
                  <c:v>Amount Other</c:v>
                </c:pt>
              </c:strCache>
            </c:strRef>
          </c:tx>
          <c:spPr>
            <a:ln w="76200"/>
          </c:spPr>
          <c:marker>
            <c:symbol val="none"/>
          </c:marker>
          <c:xVal>
            <c:numRef>
              <c:f>'Pivot-Formulas Removed'!$B$49:$J$49</c:f>
              <c:numCache>
                <c:formatCode>General</c:formatCode>
                <c:ptCount val="9"/>
                <c:pt idx="0">
                  <c:v>2008</c:v>
                </c:pt>
                <c:pt idx="1">
                  <c:v>2009</c:v>
                </c:pt>
                <c:pt idx="2">
                  <c:v>2010</c:v>
                </c:pt>
                <c:pt idx="3">
                  <c:v>2011</c:v>
                </c:pt>
                <c:pt idx="4">
                  <c:v>2012</c:v>
                </c:pt>
                <c:pt idx="5">
                  <c:v>2013</c:v>
                </c:pt>
                <c:pt idx="6">
                  <c:v>2014</c:v>
                </c:pt>
                <c:pt idx="7">
                  <c:v>2015</c:v>
                </c:pt>
                <c:pt idx="8">
                  <c:v>2016</c:v>
                </c:pt>
              </c:numCache>
            </c:numRef>
          </c:xVal>
          <c:yVal>
            <c:numRef>
              <c:f>'Pivot-Formulas Removed'!$B$52:$J$52</c:f>
              <c:numCache>
                <c:formatCode>0%</c:formatCode>
                <c:ptCount val="9"/>
                <c:pt idx="0">
                  <c:v>3.6651507952104999E-2</c:v>
                </c:pt>
                <c:pt idx="1">
                  <c:v>6.0442341565086023E-2</c:v>
                </c:pt>
                <c:pt idx="2">
                  <c:v>0.10418392274378842</c:v>
                </c:pt>
                <c:pt idx="3">
                  <c:v>0.1556540950902639</c:v>
                </c:pt>
                <c:pt idx="4">
                  <c:v>0.10322364563559647</c:v>
                </c:pt>
                <c:pt idx="5">
                  <c:v>8.3238872695477528E-2</c:v>
                </c:pt>
                <c:pt idx="6">
                  <c:v>9.4826245523391195E-2</c:v>
                </c:pt>
                <c:pt idx="7">
                  <c:v>8.4162825651510537E-2</c:v>
                </c:pt>
                <c:pt idx="8">
                  <c:v>2.8641634482189194E-2</c:v>
                </c:pt>
              </c:numCache>
            </c:numRef>
          </c:yVal>
          <c:smooth val="1"/>
        </c:ser>
        <c:dLbls>
          <c:showLegendKey val="0"/>
          <c:showVal val="0"/>
          <c:showCatName val="0"/>
          <c:showSerName val="0"/>
          <c:showPercent val="0"/>
          <c:showBubbleSize val="0"/>
        </c:dLbls>
        <c:axId val="139086576"/>
        <c:axId val="139086968"/>
      </c:scatterChart>
      <c:valAx>
        <c:axId val="139086576"/>
        <c:scaling>
          <c:orientation val="minMax"/>
        </c:scaling>
        <c:delete val="0"/>
        <c:axPos val="b"/>
        <c:numFmt formatCode="General" sourceLinked="1"/>
        <c:majorTickMark val="out"/>
        <c:minorTickMark val="none"/>
        <c:tickLblPos val="nextTo"/>
        <c:txPr>
          <a:bodyPr/>
          <a:lstStyle/>
          <a:p>
            <a:pPr>
              <a:defRPr sz="1400" b="1" i="0" baseline="0"/>
            </a:pPr>
            <a:endParaRPr lang="en-US"/>
          </a:p>
        </c:txPr>
        <c:crossAx val="139086968"/>
        <c:crosses val="autoZero"/>
        <c:crossBetween val="midCat"/>
      </c:valAx>
      <c:valAx>
        <c:axId val="139086968"/>
        <c:scaling>
          <c:orientation val="minMax"/>
        </c:scaling>
        <c:delete val="0"/>
        <c:axPos val="l"/>
        <c:majorGridlines/>
        <c:numFmt formatCode="0%" sourceLinked="1"/>
        <c:majorTickMark val="out"/>
        <c:minorTickMark val="none"/>
        <c:tickLblPos val="nextTo"/>
        <c:txPr>
          <a:bodyPr/>
          <a:lstStyle/>
          <a:p>
            <a:pPr>
              <a:defRPr sz="1400" b="1" i="0" baseline="0">
                <a:solidFill>
                  <a:srgbClr val="C00000"/>
                </a:solidFill>
              </a:defRPr>
            </a:pPr>
            <a:endParaRPr lang="en-US"/>
          </a:p>
        </c:txPr>
        <c:crossAx val="139086576"/>
        <c:crosses val="autoZero"/>
        <c:crossBetween val="midCat"/>
      </c:valAx>
    </c:plotArea>
    <c:legend>
      <c:legendPos val="r"/>
      <c:layout/>
      <c:overlay val="0"/>
      <c:txPr>
        <a:bodyPr/>
        <a:lstStyle/>
        <a:p>
          <a:pPr>
            <a:defRPr sz="1400" b="1" i="0" baseline="0"/>
          </a:pPr>
          <a:endParaRPr lang="en-US"/>
        </a:p>
      </c:txPr>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Capacity</c:v>
                </c:pt>
              </c:strCache>
            </c:strRef>
          </c:tx>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UK (Cos)</c:v>
                </c:pt>
                <c:pt idx="1">
                  <c:v>UK (Lloyds)</c:v>
                </c:pt>
                <c:pt idx="2">
                  <c:v>USA</c:v>
                </c:pt>
                <c:pt idx="3">
                  <c:v>Swiss</c:v>
                </c:pt>
                <c:pt idx="4">
                  <c:v>Others</c:v>
                </c:pt>
              </c:strCache>
            </c:strRef>
          </c:cat>
          <c:val>
            <c:numRef>
              <c:f>Sheet1!$B$2:$B$6</c:f>
              <c:numCache>
                <c:formatCode>0%</c:formatCode>
                <c:ptCount val="5"/>
                <c:pt idx="0">
                  <c:v>0.38</c:v>
                </c:pt>
                <c:pt idx="1">
                  <c:v>0.22</c:v>
                </c:pt>
                <c:pt idx="2">
                  <c:v>0.27</c:v>
                </c:pt>
                <c:pt idx="3">
                  <c:v>0.06</c:v>
                </c:pt>
                <c:pt idx="4">
                  <c:v>7.0000000000000007E-2</c:v>
                </c:pt>
              </c:numCache>
            </c:numRef>
          </c:val>
        </c:ser>
        <c:dLbls>
          <c:showLegendKey val="0"/>
          <c:showVal val="0"/>
          <c:showCatName val="0"/>
          <c:showSerName val="0"/>
          <c:showPercent val="0"/>
          <c:showBubbleSize val="0"/>
          <c:showLeaderLines val="1"/>
        </c:dLbls>
        <c:firstSliceAng val="11"/>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8D49E5F-ADF7-4E89-895C-F9CDD029761C}" type="datetimeFigureOut">
              <a:rPr lang="en-US" smtClean="0"/>
              <a:t>3/22/2017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862BDC2-F0E6-499D-900A-53F06B1C1D88}" type="slidenum">
              <a:rPr lang="en-US" smtClean="0"/>
              <a:t>‹#›</a:t>
            </a:fld>
            <a:endParaRPr lang="en-US"/>
          </a:p>
        </p:txBody>
      </p:sp>
    </p:spTree>
    <p:extLst>
      <p:ext uri="{BB962C8B-B14F-4D97-AF65-F5344CB8AC3E}">
        <p14:creationId xmlns:p14="http://schemas.microsoft.com/office/powerpoint/2010/main" val="32318325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01B430E-343D-441C-B462-2921E5D2BD11}" type="datetimeFigureOut">
              <a:rPr lang="en-US" smtClean="0"/>
              <a:t>3/22/2017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09335A5-2EBF-406B-B885-11FC48F1720F}" type="slidenum">
              <a:rPr lang="en-US" smtClean="0"/>
              <a:t>‹#›</a:t>
            </a:fld>
            <a:endParaRPr lang="en-US"/>
          </a:p>
        </p:txBody>
      </p:sp>
    </p:spTree>
    <p:extLst>
      <p:ext uri="{BB962C8B-B14F-4D97-AF65-F5344CB8AC3E}">
        <p14:creationId xmlns:p14="http://schemas.microsoft.com/office/powerpoint/2010/main" val="3105080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09335A5-2EBF-406B-B885-11FC48F1720F}" type="slidenum">
              <a:rPr lang="en-US" smtClean="0"/>
              <a:t>16</a:t>
            </a:fld>
            <a:endParaRPr lang="en-US"/>
          </a:p>
        </p:txBody>
      </p:sp>
    </p:spTree>
    <p:extLst>
      <p:ext uri="{BB962C8B-B14F-4D97-AF65-F5344CB8AC3E}">
        <p14:creationId xmlns:p14="http://schemas.microsoft.com/office/powerpoint/2010/main" val="1526270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r>
              <a:rPr lang="en-US" dirty="0" smtClean="0"/>
              <a:t>22</a:t>
            </a:r>
            <a:r>
              <a:rPr lang="en-US" baseline="30000" dirty="0" smtClean="0"/>
              <a:t>nd</a:t>
            </a:r>
            <a:r>
              <a:rPr lang="en-US" dirty="0" smtClean="0"/>
              <a:t> March 2017</a:t>
            </a:r>
          </a:p>
        </p:txBody>
      </p:sp>
      <p:sp>
        <p:nvSpPr>
          <p:cNvPr id="5" name="Footer Placeholder 4"/>
          <p:cNvSpPr>
            <a:spLocks noGrp="1"/>
          </p:cNvSpPr>
          <p:nvPr>
            <p:ph type="ftr" sz="quarter" idx="11"/>
          </p:nvPr>
        </p:nvSpPr>
        <p:spPr/>
        <p:txBody>
          <a:bodyPr/>
          <a:lstStyle/>
          <a:p>
            <a:r>
              <a:rPr lang="en-US" dirty="0" smtClean="0"/>
              <a:t>Financial Lines Claims</a:t>
            </a:r>
            <a:endParaRPr lang="en-US" dirty="0"/>
          </a:p>
        </p:txBody>
      </p:sp>
      <p:sp>
        <p:nvSpPr>
          <p:cNvPr id="6" name="Slide Number Placeholder 5"/>
          <p:cNvSpPr>
            <a:spLocks noGrp="1"/>
          </p:cNvSpPr>
          <p:nvPr>
            <p:ph type="sldNum" sz="quarter" idx="12"/>
          </p:nvPr>
        </p:nvSpPr>
        <p:spPr/>
        <p:txBody>
          <a:bodyPr/>
          <a:lstStyle/>
          <a:p>
            <a:fld id="{00F32F44-9491-4AF3-B06B-D20EB4423097}" type="slidenum">
              <a:rPr lang="en-US" smtClean="0"/>
              <a:t>‹#›</a:t>
            </a:fld>
            <a:endParaRPr lang="en-US"/>
          </a:p>
        </p:txBody>
      </p:sp>
    </p:spTree>
    <p:extLst>
      <p:ext uri="{BB962C8B-B14F-4D97-AF65-F5344CB8AC3E}">
        <p14:creationId xmlns:p14="http://schemas.microsoft.com/office/powerpoint/2010/main" val="197362654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67EA7C-0F8C-4039-89AC-1FA36F40895E}" type="datetimeFigureOut">
              <a:rPr lang="en-US" smtClean="0"/>
              <a:t>3/22/2017</a:t>
            </a:fld>
            <a:endParaRPr lang="en-US"/>
          </a:p>
        </p:txBody>
      </p:sp>
      <p:sp>
        <p:nvSpPr>
          <p:cNvPr id="6" name="Footer Placeholder 5"/>
          <p:cNvSpPr>
            <a:spLocks noGrp="1"/>
          </p:cNvSpPr>
          <p:nvPr>
            <p:ph type="ftr" sz="quarter" idx="11"/>
          </p:nvPr>
        </p:nvSpPr>
        <p:spPr/>
        <p:txBody>
          <a:bodyPr/>
          <a:lstStyle/>
          <a:p>
            <a:r>
              <a:rPr lang="en-US" dirty="0" smtClean="0"/>
              <a:t>Financial Lines Claims</a:t>
            </a:r>
          </a:p>
        </p:txBody>
      </p:sp>
      <p:sp>
        <p:nvSpPr>
          <p:cNvPr id="7" name="Slide Number Placeholder 6"/>
          <p:cNvSpPr>
            <a:spLocks noGrp="1"/>
          </p:cNvSpPr>
          <p:nvPr>
            <p:ph type="sldNum" sz="quarter" idx="12"/>
          </p:nvPr>
        </p:nvSpPr>
        <p:spPr/>
        <p:txBody>
          <a:bodyPr/>
          <a:lstStyle/>
          <a:p>
            <a:fld id="{00F32F44-9491-4AF3-B06B-D20EB4423097}" type="slidenum">
              <a:rPr lang="en-US" smtClean="0"/>
              <a:t>‹#›</a:t>
            </a:fld>
            <a:endParaRPr lang="en-US"/>
          </a:p>
        </p:txBody>
      </p:sp>
    </p:spTree>
    <p:extLst>
      <p:ext uri="{BB962C8B-B14F-4D97-AF65-F5344CB8AC3E}">
        <p14:creationId xmlns:p14="http://schemas.microsoft.com/office/powerpoint/2010/main" val="308497444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67EA7C-0F8C-4039-89AC-1FA36F40895E}" type="datetimeFigureOut">
              <a:rPr lang="en-US" smtClean="0"/>
              <a:t>3/22/2017</a:t>
            </a:fld>
            <a:endParaRPr lang="en-US"/>
          </a:p>
        </p:txBody>
      </p:sp>
      <p:sp>
        <p:nvSpPr>
          <p:cNvPr id="5" name="Footer Placeholder 4"/>
          <p:cNvSpPr>
            <a:spLocks noGrp="1"/>
          </p:cNvSpPr>
          <p:nvPr>
            <p:ph type="ftr" sz="quarter" idx="11"/>
          </p:nvPr>
        </p:nvSpPr>
        <p:spPr/>
        <p:txBody>
          <a:bodyPr/>
          <a:lstStyle/>
          <a:p>
            <a:r>
              <a:rPr lang="en-US" dirty="0" smtClean="0"/>
              <a:t>Financial Lines Claims</a:t>
            </a:r>
          </a:p>
        </p:txBody>
      </p:sp>
      <p:sp>
        <p:nvSpPr>
          <p:cNvPr id="6" name="Slide Number Placeholder 5"/>
          <p:cNvSpPr>
            <a:spLocks noGrp="1"/>
          </p:cNvSpPr>
          <p:nvPr>
            <p:ph type="sldNum" sz="quarter" idx="12"/>
          </p:nvPr>
        </p:nvSpPr>
        <p:spPr/>
        <p:txBody>
          <a:bodyPr/>
          <a:lstStyle/>
          <a:p>
            <a:fld id="{00F32F44-9491-4AF3-B06B-D20EB4423097}" type="slidenum">
              <a:rPr lang="en-US" smtClean="0"/>
              <a:t>‹#›</a:t>
            </a:fld>
            <a:endParaRPr lang="en-US"/>
          </a:p>
        </p:txBody>
      </p:sp>
    </p:spTree>
    <p:extLst>
      <p:ext uri="{BB962C8B-B14F-4D97-AF65-F5344CB8AC3E}">
        <p14:creationId xmlns:p14="http://schemas.microsoft.com/office/powerpoint/2010/main" val="277970582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67EA7C-0F8C-4039-89AC-1FA36F40895E}" type="datetimeFigureOut">
              <a:rPr lang="en-US" smtClean="0"/>
              <a:t>3/22/2017</a:t>
            </a:fld>
            <a:endParaRPr lang="en-US"/>
          </a:p>
        </p:txBody>
      </p:sp>
      <p:sp>
        <p:nvSpPr>
          <p:cNvPr id="5" name="Footer Placeholder 4"/>
          <p:cNvSpPr>
            <a:spLocks noGrp="1"/>
          </p:cNvSpPr>
          <p:nvPr>
            <p:ph type="ftr" sz="quarter" idx="11"/>
          </p:nvPr>
        </p:nvSpPr>
        <p:spPr/>
        <p:txBody>
          <a:bodyPr/>
          <a:lstStyle/>
          <a:p>
            <a:r>
              <a:rPr lang="en-US" dirty="0" smtClean="0"/>
              <a:t>Financial Lines Claims</a:t>
            </a:r>
          </a:p>
        </p:txBody>
      </p:sp>
      <p:sp>
        <p:nvSpPr>
          <p:cNvPr id="6" name="Slide Number Placeholder 5"/>
          <p:cNvSpPr>
            <a:spLocks noGrp="1"/>
          </p:cNvSpPr>
          <p:nvPr>
            <p:ph type="sldNum" sz="quarter" idx="12"/>
          </p:nvPr>
        </p:nvSpPr>
        <p:spPr/>
        <p:txBody>
          <a:bodyPr/>
          <a:lstStyle/>
          <a:p>
            <a:fld id="{00F32F44-9491-4AF3-B06B-D20EB4423097}" type="slidenum">
              <a:rPr lang="en-US" smtClean="0"/>
              <a:t>‹#›</a:t>
            </a:fld>
            <a:endParaRPr lang="en-US"/>
          </a:p>
        </p:txBody>
      </p:sp>
    </p:spTree>
    <p:extLst>
      <p:ext uri="{BB962C8B-B14F-4D97-AF65-F5344CB8AC3E}">
        <p14:creationId xmlns:p14="http://schemas.microsoft.com/office/powerpoint/2010/main" val="221497645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8" name="Title 1"/>
          <p:cNvSpPr>
            <a:spLocks noGrp="1"/>
          </p:cNvSpPr>
          <p:nvPr>
            <p:ph type="ctrTitle"/>
          </p:nvPr>
        </p:nvSpPr>
        <p:spPr>
          <a:xfrm>
            <a:off x="228600" y="1219200"/>
            <a:ext cx="8229600" cy="838200"/>
          </a:xfrm>
          <a:prstGeom prst="rect">
            <a:avLst/>
          </a:prstGeom>
        </p:spPr>
        <p:txBody>
          <a:bodyPr/>
          <a:lstStyle>
            <a:lvl1pPr>
              <a:defRPr sz="2800" b="1" u="none">
                <a:solidFill>
                  <a:srgbClr val="CC0033"/>
                </a:solidFill>
                <a:effectLst/>
                <a:latin typeface="Verdana" pitchFamily="34" charset="0"/>
              </a:defRPr>
            </a:lvl1pPr>
          </a:lstStyle>
          <a:p>
            <a:r>
              <a:rPr lang="en-US" dirty="0" smtClean="0"/>
              <a:t>Click to edit Master title style</a:t>
            </a:r>
            <a:endParaRPr lang="en-US" dirty="0"/>
          </a:p>
        </p:txBody>
      </p:sp>
      <p:sp>
        <p:nvSpPr>
          <p:cNvPr id="9" name="Content Placeholder 10"/>
          <p:cNvSpPr>
            <a:spLocks noGrp="1"/>
          </p:cNvSpPr>
          <p:nvPr>
            <p:ph sz="quarter" idx="13"/>
          </p:nvPr>
        </p:nvSpPr>
        <p:spPr>
          <a:xfrm>
            <a:off x="228600" y="2209800"/>
            <a:ext cx="8229600" cy="3810000"/>
          </a:xfrm>
          <a:prstGeom prst="rect">
            <a:avLst/>
          </a:prstGeom>
        </p:spPr>
        <p:txBody>
          <a:bodyPr/>
          <a:lstStyle>
            <a:lvl1pPr>
              <a:defRPr sz="1800" b="0">
                <a:effectLst/>
                <a:latin typeface="Verdana" pitchFamily="34" charset="0"/>
              </a:defRPr>
            </a:lvl1pPr>
            <a:lvl2pPr>
              <a:defRPr sz="1800">
                <a:solidFill>
                  <a:schemeClr val="tx2">
                    <a:lumMod val="75000"/>
                  </a:schemeClr>
                </a:solidFill>
                <a:effectLst/>
                <a:latin typeface="Verdana" pitchFamily="34" charset="0"/>
              </a:defRPr>
            </a:lvl2pPr>
            <a:lvl3pPr>
              <a:defRPr sz="1800">
                <a:solidFill>
                  <a:srgbClr val="CC0033"/>
                </a:solidFill>
                <a:effectLst/>
                <a:latin typeface="Verdana" pitchFamily="34" charset="0"/>
              </a:defRPr>
            </a:lvl3pPr>
            <a:lvl4pPr>
              <a:defRPr sz="1800" i="1">
                <a:effectLst/>
                <a:latin typeface="Verdana" pitchFamily="34" charset="0"/>
              </a:defRPr>
            </a:lvl4pPr>
            <a:lvl5pPr>
              <a:defRPr sz="1800">
                <a:solidFill>
                  <a:schemeClr val="tx1">
                    <a:lumMod val="50000"/>
                    <a:lumOff val="50000"/>
                  </a:schemeClr>
                </a:solidFill>
                <a:effectLst/>
                <a:latin typeface="Verdana"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Rectangle 6"/>
          <p:cNvSpPr>
            <a:spLocks noGrp="1" noChangeArrowheads="1"/>
          </p:cNvSpPr>
          <p:nvPr>
            <p:ph type="sldNum" sz="quarter" idx="14"/>
          </p:nvPr>
        </p:nvSpPr>
        <p:spPr>
          <a:xfrm>
            <a:off x="6553200" y="6245225"/>
            <a:ext cx="2286000" cy="476250"/>
          </a:xfrm>
          <a:prstGeom prst="rect">
            <a:avLst/>
          </a:prstGeom>
        </p:spPr>
        <p:txBody>
          <a:bodyPr/>
          <a:lstStyle>
            <a:lvl1pPr algn="r" eaLnBrk="0" hangingPunct="0">
              <a:defRPr sz="900">
                <a:latin typeface="Verdana" pitchFamily="34" charset="0"/>
                <a:cs typeface="Arial" charset="0"/>
              </a:defRPr>
            </a:lvl1pPr>
          </a:lstStyle>
          <a:p>
            <a:pPr fontAlgn="base">
              <a:spcBef>
                <a:spcPct val="0"/>
              </a:spcBef>
              <a:spcAft>
                <a:spcPct val="0"/>
              </a:spcAft>
              <a:defRPr/>
            </a:pPr>
            <a:fld id="{F2C4FB27-AF04-4B16-93E9-90FC5F9B3A6B}" type="slidenum">
              <a:rPr lang="en-US">
                <a:solidFill>
                  <a:srgbClr val="4D4D4D"/>
                </a:solidFill>
              </a:rPr>
              <a:pPr fontAlgn="base">
                <a:spcBef>
                  <a:spcPct val="0"/>
                </a:spcBef>
                <a:spcAft>
                  <a:spcPct val="0"/>
                </a:spcAft>
                <a:defRPr/>
              </a:pPr>
              <a:t>‹#›</a:t>
            </a:fld>
            <a:endParaRPr lang="en-US" dirty="0">
              <a:solidFill>
                <a:srgbClr val="4D4D4D"/>
              </a:solidFill>
            </a:endParaRPr>
          </a:p>
        </p:txBody>
      </p:sp>
    </p:spTree>
    <p:extLst>
      <p:ext uri="{BB962C8B-B14F-4D97-AF65-F5344CB8AC3E}">
        <p14:creationId xmlns:p14="http://schemas.microsoft.com/office/powerpoint/2010/main" val="2238256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 y="914400"/>
            <a:ext cx="8610600" cy="838199"/>
          </a:xfrm>
          <a:prstGeom prst="rect">
            <a:avLst/>
          </a:prstGeom>
        </p:spPr>
        <p:txBody>
          <a:bodyPr/>
          <a:lstStyle>
            <a:lvl1pPr>
              <a:defRPr sz="3600" b="1">
                <a:solidFill>
                  <a:srgbClr val="CC0033"/>
                </a:solidFill>
              </a:defRPr>
            </a:lvl1pPr>
          </a:lstStyle>
          <a:p>
            <a:r>
              <a:rPr lang="en-US" dirty="0" smtClean="0"/>
              <a:t>Click to edit Master title style</a:t>
            </a:r>
            <a:endParaRPr lang="en-US" dirty="0"/>
          </a:p>
        </p:txBody>
      </p:sp>
      <p:sp>
        <p:nvSpPr>
          <p:cNvPr id="4" name="Date Placeholder 3"/>
          <p:cNvSpPr>
            <a:spLocks noGrp="1"/>
          </p:cNvSpPr>
          <p:nvPr>
            <p:ph type="dt" sz="half" idx="10"/>
          </p:nvPr>
        </p:nvSpPr>
        <p:spPr>
          <a:xfrm>
            <a:off x="152400" y="6096000"/>
            <a:ext cx="2133600" cy="365125"/>
          </a:xfrm>
          <a:prstGeom prst="rect">
            <a:avLst/>
          </a:prstGeom>
        </p:spPr>
        <p:txBody>
          <a:bodyPr/>
          <a:lstStyle>
            <a:lvl1pPr algn="ctr">
              <a:defRPr sz="1000"/>
            </a:lvl1pPr>
          </a:lstStyle>
          <a:p>
            <a:pPr algn="l"/>
            <a:fld id="{278F8AF4-32A5-49A2-950F-6729B53D0BC1}" type="datetimeFigureOut">
              <a:rPr lang="en-US" smtClean="0">
                <a:solidFill>
                  <a:prstClr val="black"/>
                </a:solidFill>
              </a:rPr>
              <a:pPr algn="l"/>
              <a:t>3/22/2017</a:t>
            </a:fld>
            <a:endParaRPr lang="en-US" dirty="0">
              <a:solidFill>
                <a:prstClr val="black"/>
              </a:solidFill>
            </a:endParaRPr>
          </a:p>
        </p:txBody>
      </p:sp>
      <p:sp>
        <p:nvSpPr>
          <p:cNvPr id="5" name="Footer Placeholder 4"/>
          <p:cNvSpPr>
            <a:spLocks noGrp="1"/>
          </p:cNvSpPr>
          <p:nvPr>
            <p:ph type="ftr" sz="quarter" idx="11"/>
          </p:nvPr>
        </p:nvSpPr>
        <p:spPr>
          <a:xfrm>
            <a:off x="3200400" y="6111875"/>
            <a:ext cx="2895600" cy="365125"/>
          </a:xfrm>
          <a:prstGeom prst="rect">
            <a:avLst/>
          </a:prstGeom>
        </p:spPr>
        <p:txBody>
          <a:bodyPr/>
          <a:lstStyle>
            <a:lvl1pPr algn="ctr">
              <a:defRPr sz="1000"/>
            </a:lvl1pPr>
          </a:lstStyle>
          <a:p>
            <a:endParaRPr lang="en-US" dirty="0">
              <a:solidFill>
                <a:prstClr val="black"/>
              </a:solidFill>
            </a:endParaRPr>
          </a:p>
        </p:txBody>
      </p:sp>
      <p:sp>
        <p:nvSpPr>
          <p:cNvPr id="6" name="Slide Number Placeholder 5"/>
          <p:cNvSpPr>
            <a:spLocks noGrp="1"/>
          </p:cNvSpPr>
          <p:nvPr>
            <p:ph type="sldNum" sz="quarter" idx="12"/>
          </p:nvPr>
        </p:nvSpPr>
        <p:spPr>
          <a:xfrm>
            <a:off x="6629400" y="6111875"/>
            <a:ext cx="2133600" cy="365125"/>
          </a:xfrm>
          <a:prstGeom prst="rect">
            <a:avLst/>
          </a:prstGeom>
        </p:spPr>
        <p:txBody>
          <a:bodyPr/>
          <a:lstStyle>
            <a:lvl1pPr algn="ctr">
              <a:defRPr sz="1000"/>
            </a:lvl1pPr>
          </a:lstStyle>
          <a:p>
            <a:pPr algn="r"/>
            <a:fld id="{640518D2-A450-4693-88DD-C9EA8D570305}" type="slidenum">
              <a:rPr lang="en-US" smtClean="0">
                <a:solidFill>
                  <a:prstClr val="black"/>
                </a:solidFill>
              </a:rPr>
              <a:pPr algn="r"/>
              <a:t>‹#›</a:t>
            </a:fld>
            <a:endParaRPr lang="en-US" dirty="0">
              <a:solidFill>
                <a:prstClr val="black"/>
              </a:solidFill>
            </a:endParaRPr>
          </a:p>
        </p:txBody>
      </p:sp>
      <p:sp>
        <p:nvSpPr>
          <p:cNvPr id="11" name="Content Placeholder 10"/>
          <p:cNvSpPr>
            <a:spLocks noGrp="1"/>
          </p:cNvSpPr>
          <p:nvPr>
            <p:ph sz="quarter" idx="13"/>
          </p:nvPr>
        </p:nvSpPr>
        <p:spPr>
          <a:xfrm>
            <a:off x="228600" y="1828800"/>
            <a:ext cx="8610600" cy="4191000"/>
          </a:xfrm>
          <a:prstGeom prst="rect">
            <a:avLst/>
          </a:prstGeom>
        </p:spPr>
        <p:txBody>
          <a:bodyPr/>
          <a:lstStyle>
            <a:lvl1pPr>
              <a:defRPr sz="2800" b="0"/>
            </a:lvl1pPr>
            <a:lvl2pPr>
              <a:defRPr sz="2400">
                <a:solidFill>
                  <a:schemeClr val="tx2">
                    <a:lumMod val="75000"/>
                  </a:schemeClr>
                </a:solidFill>
              </a:defRPr>
            </a:lvl2pPr>
            <a:lvl3pPr>
              <a:defRPr sz="2000">
                <a:solidFill>
                  <a:srgbClr val="CC0033"/>
                </a:solidFill>
              </a:defRPr>
            </a:lvl3pPr>
            <a:lvl4pPr>
              <a:defRPr sz="1800" i="1"/>
            </a:lvl4pPr>
            <a:lvl5pPr>
              <a:defRPr sz="1800">
                <a:solidFill>
                  <a:schemeClr val="tx1">
                    <a:lumMod val="50000"/>
                    <a:lumOff val="5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84872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 y="914400"/>
            <a:ext cx="8610600" cy="838199"/>
          </a:xfrm>
          <a:prstGeom prst="rect">
            <a:avLst/>
          </a:prstGeom>
        </p:spPr>
        <p:txBody>
          <a:bodyPr/>
          <a:lstStyle>
            <a:lvl1pPr>
              <a:defRPr sz="3600" b="1">
                <a:solidFill>
                  <a:srgbClr val="CC0033"/>
                </a:solidFill>
              </a:defRPr>
            </a:lvl1pPr>
          </a:lstStyle>
          <a:p>
            <a:r>
              <a:rPr lang="en-US" dirty="0" smtClean="0"/>
              <a:t>Click to edit Master title style</a:t>
            </a:r>
            <a:endParaRPr lang="en-US" dirty="0"/>
          </a:p>
        </p:txBody>
      </p:sp>
      <p:sp>
        <p:nvSpPr>
          <p:cNvPr id="4" name="Date Placeholder 3"/>
          <p:cNvSpPr>
            <a:spLocks noGrp="1"/>
          </p:cNvSpPr>
          <p:nvPr>
            <p:ph type="dt" sz="half" idx="10"/>
          </p:nvPr>
        </p:nvSpPr>
        <p:spPr>
          <a:xfrm>
            <a:off x="152400" y="6096000"/>
            <a:ext cx="2133600" cy="365125"/>
          </a:xfrm>
          <a:prstGeom prst="rect">
            <a:avLst/>
          </a:prstGeom>
        </p:spPr>
        <p:txBody>
          <a:bodyPr/>
          <a:lstStyle>
            <a:lvl1pPr algn="ctr">
              <a:defRPr sz="1000"/>
            </a:lvl1pPr>
          </a:lstStyle>
          <a:p>
            <a:pPr algn="l"/>
            <a:fld id="{278F8AF4-32A5-49A2-950F-6729B53D0BC1}" type="datetimeFigureOut">
              <a:rPr lang="en-US" smtClean="0">
                <a:solidFill>
                  <a:prstClr val="black"/>
                </a:solidFill>
              </a:rPr>
              <a:pPr algn="l"/>
              <a:t>3/22/2017</a:t>
            </a:fld>
            <a:endParaRPr lang="en-US" dirty="0">
              <a:solidFill>
                <a:prstClr val="black"/>
              </a:solidFill>
            </a:endParaRPr>
          </a:p>
        </p:txBody>
      </p:sp>
      <p:sp>
        <p:nvSpPr>
          <p:cNvPr id="5" name="Footer Placeholder 4"/>
          <p:cNvSpPr>
            <a:spLocks noGrp="1"/>
          </p:cNvSpPr>
          <p:nvPr>
            <p:ph type="ftr" sz="quarter" idx="11"/>
          </p:nvPr>
        </p:nvSpPr>
        <p:spPr>
          <a:xfrm>
            <a:off x="3200400" y="6111875"/>
            <a:ext cx="2895600" cy="365125"/>
          </a:xfrm>
          <a:prstGeom prst="rect">
            <a:avLst/>
          </a:prstGeom>
        </p:spPr>
        <p:txBody>
          <a:bodyPr/>
          <a:lstStyle>
            <a:lvl1pPr algn="ctr">
              <a:defRPr sz="1000"/>
            </a:lvl1pPr>
          </a:lstStyle>
          <a:p>
            <a:endParaRPr lang="en-US" dirty="0">
              <a:solidFill>
                <a:prstClr val="black"/>
              </a:solidFill>
            </a:endParaRPr>
          </a:p>
        </p:txBody>
      </p:sp>
      <p:sp>
        <p:nvSpPr>
          <p:cNvPr id="6" name="Slide Number Placeholder 5"/>
          <p:cNvSpPr>
            <a:spLocks noGrp="1"/>
          </p:cNvSpPr>
          <p:nvPr>
            <p:ph type="sldNum" sz="quarter" idx="12"/>
          </p:nvPr>
        </p:nvSpPr>
        <p:spPr>
          <a:xfrm>
            <a:off x="6629400" y="6111875"/>
            <a:ext cx="2133600" cy="365125"/>
          </a:xfrm>
          <a:prstGeom prst="rect">
            <a:avLst/>
          </a:prstGeom>
        </p:spPr>
        <p:txBody>
          <a:bodyPr/>
          <a:lstStyle>
            <a:lvl1pPr algn="ctr">
              <a:defRPr sz="1000"/>
            </a:lvl1pPr>
          </a:lstStyle>
          <a:p>
            <a:pPr algn="r"/>
            <a:fld id="{640518D2-A450-4693-88DD-C9EA8D570305}" type="slidenum">
              <a:rPr lang="en-US" smtClean="0">
                <a:solidFill>
                  <a:prstClr val="black"/>
                </a:solidFill>
              </a:rPr>
              <a:pPr algn="r"/>
              <a:t>‹#›</a:t>
            </a:fld>
            <a:endParaRPr lang="en-US" dirty="0">
              <a:solidFill>
                <a:prstClr val="black"/>
              </a:solidFill>
            </a:endParaRPr>
          </a:p>
        </p:txBody>
      </p:sp>
      <p:sp>
        <p:nvSpPr>
          <p:cNvPr id="11" name="Content Placeholder 10"/>
          <p:cNvSpPr>
            <a:spLocks noGrp="1"/>
          </p:cNvSpPr>
          <p:nvPr>
            <p:ph sz="quarter" idx="13"/>
          </p:nvPr>
        </p:nvSpPr>
        <p:spPr>
          <a:xfrm>
            <a:off x="228600" y="1828800"/>
            <a:ext cx="8610600" cy="4191000"/>
          </a:xfrm>
          <a:prstGeom prst="rect">
            <a:avLst/>
          </a:prstGeom>
        </p:spPr>
        <p:txBody>
          <a:bodyPr/>
          <a:lstStyle>
            <a:lvl1pPr>
              <a:defRPr sz="2800" b="0"/>
            </a:lvl1pPr>
            <a:lvl2pPr>
              <a:defRPr sz="2400">
                <a:solidFill>
                  <a:schemeClr val="tx2">
                    <a:lumMod val="75000"/>
                  </a:schemeClr>
                </a:solidFill>
              </a:defRPr>
            </a:lvl2pPr>
            <a:lvl3pPr>
              <a:defRPr sz="2000">
                <a:solidFill>
                  <a:srgbClr val="CC0033"/>
                </a:solidFill>
              </a:defRPr>
            </a:lvl3pPr>
            <a:lvl4pPr>
              <a:defRPr sz="1800" i="1"/>
            </a:lvl4pPr>
            <a:lvl5pPr>
              <a:defRPr sz="1800">
                <a:solidFill>
                  <a:schemeClr val="tx1">
                    <a:lumMod val="50000"/>
                    <a:lumOff val="5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84872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 y="914400"/>
            <a:ext cx="8610600" cy="838199"/>
          </a:xfrm>
          <a:prstGeom prst="rect">
            <a:avLst/>
          </a:prstGeom>
        </p:spPr>
        <p:txBody>
          <a:bodyPr/>
          <a:lstStyle>
            <a:lvl1pPr>
              <a:defRPr sz="3600" b="1">
                <a:solidFill>
                  <a:srgbClr val="CC0033"/>
                </a:solidFill>
              </a:defRPr>
            </a:lvl1pPr>
          </a:lstStyle>
          <a:p>
            <a:r>
              <a:rPr lang="en-US" dirty="0" smtClean="0"/>
              <a:t>Click to edit Master title style</a:t>
            </a:r>
            <a:endParaRPr lang="en-US" dirty="0"/>
          </a:p>
        </p:txBody>
      </p:sp>
      <p:sp>
        <p:nvSpPr>
          <p:cNvPr id="4" name="Date Placeholder 3"/>
          <p:cNvSpPr>
            <a:spLocks noGrp="1"/>
          </p:cNvSpPr>
          <p:nvPr>
            <p:ph type="dt" sz="half" idx="10"/>
          </p:nvPr>
        </p:nvSpPr>
        <p:spPr>
          <a:xfrm>
            <a:off x="152400" y="6096000"/>
            <a:ext cx="2133600" cy="365125"/>
          </a:xfrm>
          <a:prstGeom prst="rect">
            <a:avLst/>
          </a:prstGeom>
        </p:spPr>
        <p:txBody>
          <a:bodyPr/>
          <a:lstStyle>
            <a:lvl1pPr algn="ctr">
              <a:defRPr sz="1000"/>
            </a:lvl1pPr>
          </a:lstStyle>
          <a:p>
            <a:pPr algn="l"/>
            <a:fld id="{278F8AF4-32A5-49A2-950F-6729B53D0BC1}" type="datetimeFigureOut">
              <a:rPr lang="en-US" smtClean="0">
                <a:solidFill>
                  <a:prstClr val="black"/>
                </a:solidFill>
              </a:rPr>
              <a:pPr algn="l"/>
              <a:t>3/22/2017</a:t>
            </a:fld>
            <a:endParaRPr lang="en-US" dirty="0">
              <a:solidFill>
                <a:prstClr val="black"/>
              </a:solidFill>
            </a:endParaRPr>
          </a:p>
        </p:txBody>
      </p:sp>
      <p:sp>
        <p:nvSpPr>
          <p:cNvPr id="5" name="Footer Placeholder 4"/>
          <p:cNvSpPr>
            <a:spLocks noGrp="1"/>
          </p:cNvSpPr>
          <p:nvPr>
            <p:ph type="ftr" sz="quarter" idx="11"/>
          </p:nvPr>
        </p:nvSpPr>
        <p:spPr>
          <a:xfrm>
            <a:off x="3200400" y="6111875"/>
            <a:ext cx="2895600" cy="365125"/>
          </a:xfrm>
          <a:prstGeom prst="rect">
            <a:avLst/>
          </a:prstGeom>
        </p:spPr>
        <p:txBody>
          <a:bodyPr/>
          <a:lstStyle>
            <a:lvl1pPr algn="ctr">
              <a:defRPr sz="1000"/>
            </a:lvl1pPr>
          </a:lstStyle>
          <a:p>
            <a:endParaRPr lang="en-US" dirty="0">
              <a:solidFill>
                <a:prstClr val="black"/>
              </a:solidFill>
            </a:endParaRPr>
          </a:p>
        </p:txBody>
      </p:sp>
      <p:sp>
        <p:nvSpPr>
          <p:cNvPr id="6" name="Slide Number Placeholder 5"/>
          <p:cNvSpPr>
            <a:spLocks noGrp="1"/>
          </p:cNvSpPr>
          <p:nvPr>
            <p:ph type="sldNum" sz="quarter" idx="12"/>
          </p:nvPr>
        </p:nvSpPr>
        <p:spPr>
          <a:xfrm>
            <a:off x="6629400" y="6111875"/>
            <a:ext cx="2133600" cy="365125"/>
          </a:xfrm>
          <a:prstGeom prst="rect">
            <a:avLst/>
          </a:prstGeom>
        </p:spPr>
        <p:txBody>
          <a:bodyPr/>
          <a:lstStyle>
            <a:lvl1pPr algn="ctr">
              <a:defRPr sz="1000"/>
            </a:lvl1pPr>
          </a:lstStyle>
          <a:p>
            <a:pPr algn="r"/>
            <a:fld id="{640518D2-A450-4693-88DD-C9EA8D570305}" type="slidenum">
              <a:rPr lang="en-US" smtClean="0">
                <a:solidFill>
                  <a:prstClr val="black"/>
                </a:solidFill>
              </a:rPr>
              <a:pPr algn="r"/>
              <a:t>‹#›</a:t>
            </a:fld>
            <a:endParaRPr lang="en-US" dirty="0">
              <a:solidFill>
                <a:prstClr val="black"/>
              </a:solidFill>
            </a:endParaRPr>
          </a:p>
        </p:txBody>
      </p:sp>
      <p:sp>
        <p:nvSpPr>
          <p:cNvPr id="11" name="Content Placeholder 10"/>
          <p:cNvSpPr>
            <a:spLocks noGrp="1"/>
          </p:cNvSpPr>
          <p:nvPr>
            <p:ph sz="quarter" idx="13"/>
          </p:nvPr>
        </p:nvSpPr>
        <p:spPr>
          <a:xfrm>
            <a:off x="228600" y="1828800"/>
            <a:ext cx="8610600" cy="4191000"/>
          </a:xfrm>
          <a:prstGeom prst="rect">
            <a:avLst/>
          </a:prstGeom>
        </p:spPr>
        <p:txBody>
          <a:bodyPr/>
          <a:lstStyle>
            <a:lvl1pPr>
              <a:defRPr sz="2800" b="0"/>
            </a:lvl1pPr>
            <a:lvl2pPr>
              <a:defRPr sz="2400">
                <a:solidFill>
                  <a:schemeClr val="tx2">
                    <a:lumMod val="75000"/>
                  </a:schemeClr>
                </a:solidFill>
              </a:defRPr>
            </a:lvl2pPr>
            <a:lvl3pPr>
              <a:defRPr sz="2000">
                <a:solidFill>
                  <a:srgbClr val="CC0033"/>
                </a:solidFill>
              </a:defRPr>
            </a:lvl3pPr>
            <a:lvl4pPr>
              <a:defRPr sz="1800" i="1"/>
            </a:lvl4pPr>
            <a:lvl5pPr>
              <a:defRPr sz="1800">
                <a:solidFill>
                  <a:schemeClr val="tx1">
                    <a:lumMod val="50000"/>
                    <a:lumOff val="5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94733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 y="914400"/>
            <a:ext cx="8610600" cy="838199"/>
          </a:xfrm>
          <a:prstGeom prst="rect">
            <a:avLst/>
          </a:prstGeom>
        </p:spPr>
        <p:txBody>
          <a:bodyPr/>
          <a:lstStyle>
            <a:lvl1pPr>
              <a:defRPr sz="3600" b="1">
                <a:solidFill>
                  <a:srgbClr val="CC0033"/>
                </a:solidFill>
              </a:defRPr>
            </a:lvl1pPr>
          </a:lstStyle>
          <a:p>
            <a:r>
              <a:rPr lang="en-US" dirty="0" smtClean="0"/>
              <a:t>Click to edit Master title style</a:t>
            </a:r>
            <a:endParaRPr lang="en-US" dirty="0"/>
          </a:p>
        </p:txBody>
      </p:sp>
      <p:sp>
        <p:nvSpPr>
          <p:cNvPr id="4" name="Date Placeholder 3"/>
          <p:cNvSpPr>
            <a:spLocks noGrp="1"/>
          </p:cNvSpPr>
          <p:nvPr>
            <p:ph type="dt" sz="half" idx="10"/>
          </p:nvPr>
        </p:nvSpPr>
        <p:spPr>
          <a:xfrm>
            <a:off x="152400" y="6096000"/>
            <a:ext cx="2133600" cy="365125"/>
          </a:xfrm>
          <a:prstGeom prst="rect">
            <a:avLst/>
          </a:prstGeom>
        </p:spPr>
        <p:txBody>
          <a:bodyPr/>
          <a:lstStyle>
            <a:lvl1pPr algn="ctr">
              <a:defRPr sz="1000"/>
            </a:lvl1pPr>
          </a:lstStyle>
          <a:p>
            <a:pPr algn="l"/>
            <a:fld id="{278F8AF4-32A5-49A2-950F-6729B53D0BC1}" type="datetimeFigureOut">
              <a:rPr lang="en-US" smtClean="0">
                <a:solidFill>
                  <a:prstClr val="black"/>
                </a:solidFill>
              </a:rPr>
              <a:pPr algn="l"/>
              <a:t>3/22/2017</a:t>
            </a:fld>
            <a:endParaRPr lang="en-US" dirty="0">
              <a:solidFill>
                <a:prstClr val="black"/>
              </a:solidFill>
            </a:endParaRPr>
          </a:p>
        </p:txBody>
      </p:sp>
      <p:sp>
        <p:nvSpPr>
          <p:cNvPr id="5" name="Footer Placeholder 4"/>
          <p:cNvSpPr>
            <a:spLocks noGrp="1"/>
          </p:cNvSpPr>
          <p:nvPr>
            <p:ph type="ftr" sz="quarter" idx="11"/>
          </p:nvPr>
        </p:nvSpPr>
        <p:spPr>
          <a:xfrm>
            <a:off x="3200400" y="6111875"/>
            <a:ext cx="2895600" cy="365125"/>
          </a:xfrm>
          <a:prstGeom prst="rect">
            <a:avLst/>
          </a:prstGeom>
        </p:spPr>
        <p:txBody>
          <a:bodyPr/>
          <a:lstStyle>
            <a:lvl1pPr algn="ctr">
              <a:defRPr sz="1000"/>
            </a:lvl1pPr>
          </a:lstStyle>
          <a:p>
            <a:endParaRPr lang="en-US" dirty="0">
              <a:solidFill>
                <a:prstClr val="black"/>
              </a:solidFill>
            </a:endParaRPr>
          </a:p>
        </p:txBody>
      </p:sp>
      <p:sp>
        <p:nvSpPr>
          <p:cNvPr id="6" name="Slide Number Placeholder 5"/>
          <p:cNvSpPr>
            <a:spLocks noGrp="1"/>
          </p:cNvSpPr>
          <p:nvPr>
            <p:ph type="sldNum" sz="quarter" idx="12"/>
          </p:nvPr>
        </p:nvSpPr>
        <p:spPr>
          <a:xfrm>
            <a:off x="6629400" y="6111875"/>
            <a:ext cx="2133600" cy="365125"/>
          </a:xfrm>
          <a:prstGeom prst="rect">
            <a:avLst/>
          </a:prstGeom>
        </p:spPr>
        <p:txBody>
          <a:bodyPr/>
          <a:lstStyle>
            <a:lvl1pPr algn="ctr">
              <a:defRPr sz="1000"/>
            </a:lvl1pPr>
          </a:lstStyle>
          <a:p>
            <a:pPr algn="r"/>
            <a:fld id="{640518D2-A450-4693-88DD-C9EA8D570305}" type="slidenum">
              <a:rPr lang="en-US" smtClean="0">
                <a:solidFill>
                  <a:prstClr val="black"/>
                </a:solidFill>
              </a:rPr>
              <a:pPr algn="r"/>
              <a:t>‹#›</a:t>
            </a:fld>
            <a:endParaRPr lang="en-US" dirty="0">
              <a:solidFill>
                <a:prstClr val="black"/>
              </a:solidFill>
            </a:endParaRPr>
          </a:p>
        </p:txBody>
      </p:sp>
      <p:sp>
        <p:nvSpPr>
          <p:cNvPr id="11" name="Content Placeholder 10"/>
          <p:cNvSpPr>
            <a:spLocks noGrp="1"/>
          </p:cNvSpPr>
          <p:nvPr>
            <p:ph sz="quarter" idx="13"/>
          </p:nvPr>
        </p:nvSpPr>
        <p:spPr>
          <a:xfrm>
            <a:off x="228600" y="1828800"/>
            <a:ext cx="8610600" cy="4191000"/>
          </a:xfrm>
          <a:prstGeom prst="rect">
            <a:avLst/>
          </a:prstGeom>
        </p:spPr>
        <p:txBody>
          <a:bodyPr/>
          <a:lstStyle>
            <a:lvl1pPr>
              <a:defRPr sz="2800" b="0"/>
            </a:lvl1pPr>
            <a:lvl2pPr>
              <a:defRPr sz="2400">
                <a:solidFill>
                  <a:schemeClr val="tx2">
                    <a:lumMod val="75000"/>
                  </a:schemeClr>
                </a:solidFill>
              </a:defRPr>
            </a:lvl2pPr>
            <a:lvl3pPr>
              <a:defRPr sz="2000">
                <a:solidFill>
                  <a:srgbClr val="CC0033"/>
                </a:solidFill>
              </a:defRPr>
            </a:lvl3pPr>
            <a:lvl4pPr>
              <a:defRPr sz="1800" i="1"/>
            </a:lvl4pPr>
            <a:lvl5pPr>
              <a:defRPr sz="1800">
                <a:solidFill>
                  <a:schemeClr val="tx1">
                    <a:lumMod val="50000"/>
                    <a:lumOff val="5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975115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9144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866216" y="2099733"/>
            <a:ext cx="6619244" cy="2677648"/>
          </a:xfrm>
        </p:spPr>
        <p:txBody>
          <a:bodyPr anchor="b"/>
          <a:lstStyle>
            <a:lvl1pPr>
              <a:defRPr sz="4050"/>
            </a:lvl1pPr>
          </a:lstStyle>
          <a:p>
            <a:r>
              <a:rPr lang="en-US" smtClean="0"/>
              <a:t>Click to edit Master title style</a:t>
            </a:r>
            <a:endParaRPr lang="en-US" dirty="0"/>
          </a:p>
        </p:txBody>
      </p:sp>
      <p:sp>
        <p:nvSpPr>
          <p:cNvPr id="3" name="Subtitle 2"/>
          <p:cNvSpPr>
            <a:spLocks noGrp="1"/>
          </p:cNvSpPr>
          <p:nvPr>
            <p:ph type="subTitle" idx="1"/>
          </p:nvPr>
        </p:nvSpPr>
        <p:spPr bwMode="gray">
          <a:xfrm>
            <a:off x="866216" y="4777380"/>
            <a:ext cx="6619244" cy="861420"/>
          </a:xfrm>
        </p:spPr>
        <p:txBody>
          <a:bodyPr anchor="t"/>
          <a:lstStyle>
            <a:lvl1pPr marL="0" indent="0" algn="l">
              <a:buNone/>
              <a:defRPr cap="all">
                <a:solidFill>
                  <a:schemeClr val="accent1">
                    <a:lumMod val="60000"/>
                    <a:lumOff val="4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7495414" y="1830325"/>
            <a:ext cx="990599" cy="228599"/>
          </a:xfrm>
        </p:spPr>
        <p:txBody>
          <a:bodyPr anchor="t"/>
          <a:lstStyle>
            <a:lvl1pPr algn="l">
              <a:defRPr b="0" i="0">
                <a:solidFill>
                  <a:schemeClr val="bg1">
                    <a:alpha val="60000"/>
                  </a:schemeClr>
                </a:solidFill>
              </a:defRPr>
            </a:lvl1pPr>
          </a:lstStyle>
          <a:p>
            <a:fld id="{D9B2535E-2C42-4570-B30B-72A676DF4072}" type="datetimeFigureOut">
              <a:rPr lang="en-US" smtClean="0">
                <a:solidFill>
                  <a:prstClr val="white">
                    <a:alpha val="60000"/>
                  </a:prstClr>
                </a:solidFill>
              </a:rPr>
              <a:pPr/>
              <a:t>3/22/2017</a:t>
            </a:fld>
            <a:endParaRPr lang="en-US">
              <a:solidFill>
                <a:prstClr val="white">
                  <a:alpha val="60000"/>
                </a:prstClr>
              </a:solidFill>
            </a:endParaRPr>
          </a:p>
        </p:txBody>
      </p:sp>
      <p:sp>
        <p:nvSpPr>
          <p:cNvPr id="5" name="Footer Placeholder 4"/>
          <p:cNvSpPr>
            <a:spLocks noGrp="1"/>
          </p:cNvSpPr>
          <p:nvPr>
            <p:ph type="ftr" sz="quarter" idx="11"/>
          </p:nvPr>
        </p:nvSpPr>
        <p:spPr bwMode="gray">
          <a:xfrm rot="5400000">
            <a:off x="6231508" y="3265933"/>
            <a:ext cx="3859795" cy="228601"/>
          </a:xfrm>
        </p:spPr>
        <p:txBody>
          <a:bodyPr/>
          <a:lstStyle>
            <a:lvl1pPr>
              <a:defRPr b="0" i="0">
                <a:solidFill>
                  <a:schemeClr val="bg1">
                    <a:alpha val="60000"/>
                  </a:schemeClr>
                </a:solidFill>
              </a:defRPr>
            </a:lvl1pPr>
          </a:lstStyle>
          <a:p>
            <a:endParaRPr lang="en-US">
              <a:solidFill>
                <a:prstClr val="white">
                  <a:alpha val="60000"/>
                </a:prstClr>
              </a:solidFill>
            </a:endParaRPr>
          </a:p>
        </p:txBody>
      </p:sp>
      <p:sp>
        <p:nvSpPr>
          <p:cNvPr id="11" name="Rectangle 10"/>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7764406" y="295730"/>
            <a:ext cx="628649" cy="767687"/>
          </a:xfrm>
        </p:spPr>
        <p:txBody>
          <a:bodyPr/>
          <a:lstStyle/>
          <a:p>
            <a:fld id="{E6784A27-C6FD-454B-B0D1-03459CB41BBE}"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295038889"/>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866216" y="2603500"/>
            <a:ext cx="6619244"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9B2535E-2C42-4570-B30B-72A676DF4072}" type="datetimeFigureOut">
              <a:rPr lang="en-US" smtClean="0">
                <a:solidFill>
                  <a:srgbClr val="B31166"/>
                </a:solidFill>
              </a:rPr>
              <a:pPr/>
              <a:t>3/22/2017</a:t>
            </a:fld>
            <a:endParaRPr lang="en-US">
              <a:solidFill>
                <a:srgbClr val="B31166"/>
              </a:solidFill>
            </a:endParaRPr>
          </a:p>
        </p:txBody>
      </p:sp>
      <p:sp>
        <p:nvSpPr>
          <p:cNvPr id="5" name="Footer Placeholder 4"/>
          <p:cNvSpPr>
            <a:spLocks noGrp="1"/>
          </p:cNvSpPr>
          <p:nvPr>
            <p:ph type="ftr" sz="quarter" idx="11"/>
          </p:nvPr>
        </p:nvSpPr>
        <p:spPr/>
        <p:txBody>
          <a:bodyPr/>
          <a:lstStyle/>
          <a:p>
            <a:endParaRPr lang="en-US">
              <a:solidFill>
                <a:srgbClr val="B31166"/>
              </a:solidFill>
            </a:endParaRPr>
          </a:p>
        </p:txBody>
      </p:sp>
      <p:sp>
        <p:nvSpPr>
          <p:cNvPr id="6" name="Slide Number Placeholder 5"/>
          <p:cNvSpPr>
            <a:spLocks noGrp="1"/>
          </p:cNvSpPr>
          <p:nvPr>
            <p:ph type="sldNum" sz="quarter" idx="12"/>
          </p:nvPr>
        </p:nvSpPr>
        <p:spPr/>
        <p:txBody>
          <a:bodyPr/>
          <a:lstStyle/>
          <a:p>
            <a:fld id="{E6784A27-C6FD-454B-B0D1-03459CB41BBE}"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529721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067EA7C-0F8C-4039-89AC-1FA36F40895E}" type="datetimeFigureOut">
              <a:rPr lang="en-US" smtClean="0"/>
              <a:t>3/22/2017</a:t>
            </a:fld>
            <a:endParaRPr lang="en-US"/>
          </a:p>
        </p:txBody>
      </p:sp>
      <p:sp>
        <p:nvSpPr>
          <p:cNvPr id="4" name="Footer Placeholder 3"/>
          <p:cNvSpPr>
            <a:spLocks noGrp="1"/>
          </p:cNvSpPr>
          <p:nvPr>
            <p:ph type="ftr" sz="quarter" idx="11"/>
          </p:nvPr>
        </p:nvSpPr>
        <p:spPr/>
        <p:txBody>
          <a:bodyPr/>
          <a:lstStyle/>
          <a:p>
            <a:r>
              <a:rPr lang="en-US" dirty="0" smtClean="0"/>
              <a:t>Financial Lines Claims</a:t>
            </a:r>
          </a:p>
        </p:txBody>
      </p:sp>
      <p:sp>
        <p:nvSpPr>
          <p:cNvPr id="5" name="Slide Number Placeholder 4"/>
          <p:cNvSpPr>
            <a:spLocks noGrp="1"/>
          </p:cNvSpPr>
          <p:nvPr>
            <p:ph type="sldNum" sz="quarter" idx="12"/>
          </p:nvPr>
        </p:nvSpPr>
        <p:spPr/>
        <p:txBody>
          <a:bodyPr/>
          <a:lstStyle/>
          <a:p>
            <a:fld id="{00F32F44-9491-4AF3-B06B-D20EB4423097}" type="slidenum">
              <a:rPr lang="en-US" smtClean="0"/>
              <a:t>‹#›</a:t>
            </a:fld>
            <a:endParaRPr lang="en-US"/>
          </a:p>
        </p:txBody>
      </p:sp>
    </p:spTree>
    <p:extLst>
      <p:ext uri="{BB962C8B-B14F-4D97-AF65-F5344CB8AC3E}">
        <p14:creationId xmlns:p14="http://schemas.microsoft.com/office/powerpoint/2010/main" val="92308225"/>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9144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866216" y="2677645"/>
            <a:ext cx="3263269" cy="2283824"/>
          </a:xfrm>
        </p:spPr>
        <p:txBody>
          <a:bodyPr anchor="ctr"/>
          <a:lstStyle>
            <a:lvl1pPr algn="l">
              <a:defRPr sz="3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71670" y="2677644"/>
            <a:ext cx="2818159" cy="2283824"/>
          </a:xfrm>
        </p:spPr>
        <p:txBody>
          <a:bodyPr anchor="ctr"/>
          <a:lstStyle>
            <a:lvl1pPr marL="0" indent="0" algn="l">
              <a:buNone/>
              <a:defRPr sz="1500" cap="all">
                <a:solidFill>
                  <a:schemeClr val="accent1">
                    <a:lumMod val="60000"/>
                    <a:lumOff val="4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B2535E-2C42-4570-B30B-72A676DF4072}" type="datetimeFigureOut">
              <a:rPr lang="en-US" smtClean="0">
                <a:solidFill>
                  <a:srgbClr val="B31166"/>
                </a:solidFill>
              </a:rPr>
              <a:pPr/>
              <a:t>3/22/2017</a:t>
            </a:fld>
            <a:endParaRPr lang="en-US">
              <a:solidFill>
                <a:srgbClr val="B31166"/>
              </a:solidFill>
            </a:endParaRPr>
          </a:p>
        </p:txBody>
      </p:sp>
      <p:sp>
        <p:nvSpPr>
          <p:cNvPr id="5" name="Footer Placeholder 4"/>
          <p:cNvSpPr>
            <a:spLocks noGrp="1"/>
          </p:cNvSpPr>
          <p:nvPr>
            <p:ph type="ftr" sz="quarter" idx="11"/>
          </p:nvPr>
        </p:nvSpPr>
        <p:spPr/>
        <p:txBody>
          <a:bodyPr/>
          <a:lstStyle/>
          <a:p>
            <a:endParaRPr lang="en-US">
              <a:solidFill>
                <a:srgbClr val="B31166"/>
              </a:solidFill>
            </a:endParaRPr>
          </a:p>
        </p:txBody>
      </p:sp>
      <p:sp>
        <p:nvSpPr>
          <p:cNvPr id="16" name="Rectangle 15"/>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6784A27-C6FD-454B-B0D1-03459CB41BBE}"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8986622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66215" y="2603501"/>
            <a:ext cx="3618869"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56535" y="2603500"/>
            <a:ext cx="3618869" cy="34163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9B2535E-2C42-4570-B30B-72A676DF4072}" type="datetimeFigureOut">
              <a:rPr lang="en-US" smtClean="0">
                <a:solidFill>
                  <a:srgbClr val="B31166"/>
                </a:solidFill>
              </a:rPr>
              <a:pPr/>
              <a:t>3/22/2017</a:t>
            </a:fld>
            <a:endParaRPr lang="en-US">
              <a:solidFill>
                <a:srgbClr val="B31166"/>
              </a:solidFill>
            </a:endParaRPr>
          </a:p>
        </p:txBody>
      </p:sp>
      <p:sp>
        <p:nvSpPr>
          <p:cNvPr id="6" name="Footer Placeholder 5"/>
          <p:cNvSpPr>
            <a:spLocks noGrp="1"/>
          </p:cNvSpPr>
          <p:nvPr>
            <p:ph type="ftr" sz="quarter" idx="11"/>
          </p:nvPr>
        </p:nvSpPr>
        <p:spPr/>
        <p:txBody>
          <a:bodyPr/>
          <a:lstStyle/>
          <a:p>
            <a:endParaRPr lang="en-US">
              <a:solidFill>
                <a:srgbClr val="B31166"/>
              </a:solidFill>
            </a:endParaRPr>
          </a:p>
        </p:txBody>
      </p:sp>
      <p:sp>
        <p:nvSpPr>
          <p:cNvPr id="7" name="Slide Number Placeholder 6"/>
          <p:cNvSpPr>
            <a:spLocks noGrp="1"/>
          </p:cNvSpPr>
          <p:nvPr>
            <p:ph type="sldNum" sz="quarter" idx="12"/>
          </p:nvPr>
        </p:nvSpPr>
        <p:spPr/>
        <p:txBody>
          <a:bodyPr/>
          <a:lstStyle/>
          <a:p>
            <a:fld id="{E6784A27-C6FD-454B-B0D1-03459CB41BBE}"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42247166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66216" y="2603500"/>
            <a:ext cx="3618868" cy="576262"/>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866215" y="3179763"/>
            <a:ext cx="3618869"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56535" y="2603500"/>
            <a:ext cx="3618869" cy="576262"/>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56535" y="3179763"/>
            <a:ext cx="3618869" cy="2840039"/>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9B2535E-2C42-4570-B30B-72A676DF4072}" type="datetimeFigureOut">
              <a:rPr lang="en-US" smtClean="0">
                <a:solidFill>
                  <a:srgbClr val="B31166"/>
                </a:solidFill>
              </a:rPr>
              <a:pPr/>
              <a:t>3/22/2017</a:t>
            </a:fld>
            <a:endParaRPr lang="en-US">
              <a:solidFill>
                <a:srgbClr val="B31166"/>
              </a:solidFill>
            </a:endParaRPr>
          </a:p>
        </p:txBody>
      </p:sp>
      <p:sp>
        <p:nvSpPr>
          <p:cNvPr id="8" name="Footer Placeholder 7"/>
          <p:cNvSpPr>
            <a:spLocks noGrp="1"/>
          </p:cNvSpPr>
          <p:nvPr>
            <p:ph type="ftr" sz="quarter" idx="11"/>
          </p:nvPr>
        </p:nvSpPr>
        <p:spPr/>
        <p:txBody>
          <a:bodyPr/>
          <a:lstStyle/>
          <a:p>
            <a:endParaRPr lang="en-US">
              <a:solidFill>
                <a:srgbClr val="B31166"/>
              </a:solidFill>
            </a:endParaRPr>
          </a:p>
        </p:txBody>
      </p:sp>
      <p:sp>
        <p:nvSpPr>
          <p:cNvPr id="9" name="Slide Number Placeholder 8"/>
          <p:cNvSpPr>
            <a:spLocks noGrp="1"/>
          </p:cNvSpPr>
          <p:nvPr>
            <p:ph type="sldNum" sz="quarter" idx="12"/>
          </p:nvPr>
        </p:nvSpPr>
        <p:spPr/>
        <p:txBody>
          <a:bodyPr/>
          <a:lstStyle/>
          <a:p>
            <a:fld id="{E6784A27-C6FD-454B-B0D1-03459CB41BBE}"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5537245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866216" y="973668"/>
            <a:ext cx="6571060"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9B2535E-2C42-4570-B30B-72A676DF4072}" type="datetimeFigureOut">
              <a:rPr lang="en-US" smtClean="0">
                <a:solidFill>
                  <a:srgbClr val="B31166"/>
                </a:solidFill>
              </a:rPr>
              <a:pPr/>
              <a:t>3/22/2017</a:t>
            </a:fld>
            <a:endParaRPr lang="en-US">
              <a:solidFill>
                <a:srgbClr val="B31166"/>
              </a:solidFill>
            </a:endParaRPr>
          </a:p>
        </p:txBody>
      </p:sp>
      <p:sp>
        <p:nvSpPr>
          <p:cNvPr id="4" name="Footer Placeholder 3"/>
          <p:cNvSpPr>
            <a:spLocks noGrp="1"/>
          </p:cNvSpPr>
          <p:nvPr>
            <p:ph type="ftr" sz="quarter" idx="11"/>
          </p:nvPr>
        </p:nvSpPr>
        <p:spPr/>
        <p:txBody>
          <a:bodyPr/>
          <a:lstStyle/>
          <a:p>
            <a:endParaRPr lang="en-US">
              <a:solidFill>
                <a:srgbClr val="B31166"/>
              </a:solidFill>
            </a:endParaRPr>
          </a:p>
        </p:txBody>
      </p:sp>
      <p:sp>
        <p:nvSpPr>
          <p:cNvPr id="5" name="Slide Number Placeholder 4"/>
          <p:cNvSpPr>
            <a:spLocks noGrp="1"/>
          </p:cNvSpPr>
          <p:nvPr>
            <p:ph type="sldNum" sz="quarter" idx="12"/>
          </p:nvPr>
        </p:nvSpPr>
        <p:spPr/>
        <p:txBody>
          <a:bodyPr/>
          <a:lstStyle/>
          <a:p>
            <a:fld id="{E6784A27-C6FD-454B-B0D1-03459CB41BBE}"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3110836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B2535E-2C42-4570-B30B-72A676DF4072}" type="datetimeFigureOut">
              <a:rPr lang="en-US" smtClean="0">
                <a:solidFill>
                  <a:srgbClr val="B31166"/>
                </a:solidFill>
              </a:rPr>
              <a:pPr/>
              <a:t>3/22/2017</a:t>
            </a:fld>
            <a:endParaRPr lang="en-US">
              <a:solidFill>
                <a:srgbClr val="B31166"/>
              </a:solidFill>
            </a:endParaRPr>
          </a:p>
        </p:txBody>
      </p:sp>
      <p:sp>
        <p:nvSpPr>
          <p:cNvPr id="3" name="Footer Placeholder 2"/>
          <p:cNvSpPr>
            <a:spLocks noGrp="1"/>
          </p:cNvSpPr>
          <p:nvPr>
            <p:ph type="ftr" sz="quarter" idx="11"/>
          </p:nvPr>
        </p:nvSpPr>
        <p:spPr/>
        <p:txBody>
          <a:bodyPr/>
          <a:lstStyle/>
          <a:p>
            <a:endParaRPr lang="en-US">
              <a:solidFill>
                <a:srgbClr val="B31166"/>
              </a:solidFill>
            </a:endParaRPr>
          </a:p>
        </p:txBody>
      </p:sp>
      <p:sp>
        <p:nvSpPr>
          <p:cNvPr id="7" name="Rectangle 6"/>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E6784A27-C6FD-454B-B0D1-03459CB41BBE}"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331493028"/>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9144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866216" y="1295400"/>
            <a:ext cx="2094869" cy="1600200"/>
          </a:xfrm>
        </p:spPr>
        <p:txBody>
          <a:bodyPr anchor="b"/>
          <a:lstStyle>
            <a:lvl1pPr algn="l">
              <a:defRPr sz="1800" b="0"/>
            </a:lvl1pPr>
          </a:lstStyle>
          <a:p>
            <a:r>
              <a:rPr lang="en-US" smtClean="0"/>
              <a:t>Click to edit Master title style</a:t>
            </a:r>
            <a:endParaRPr lang="en-US" dirty="0"/>
          </a:p>
        </p:txBody>
      </p:sp>
      <p:sp>
        <p:nvSpPr>
          <p:cNvPr id="3" name="Content Placeholder 2"/>
          <p:cNvSpPr>
            <a:spLocks noGrp="1"/>
          </p:cNvSpPr>
          <p:nvPr>
            <p:ph idx="1"/>
          </p:nvPr>
        </p:nvSpPr>
        <p:spPr>
          <a:xfrm>
            <a:off x="4335859" y="1447800"/>
            <a:ext cx="3892550"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866215" y="3129281"/>
            <a:ext cx="2094869" cy="2895599"/>
          </a:xfrm>
        </p:spPr>
        <p:txBody>
          <a:bodyPr/>
          <a:lstStyle>
            <a:lvl1pPr marL="0" indent="0">
              <a:buNone/>
              <a:defRPr sz="1050">
                <a:solidFill>
                  <a:schemeClr val="accent1">
                    <a:lumMod val="60000"/>
                    <a:lumOff val="40000"/>
                  </a:schemeClr>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B2535E-2C42-4570-B30B-72A676DF4072}" type="datetimeFigureOut">
              <a:rPr lang="en-US" smtClean="0">
                <a:solidFill>
                  <a:srgbClr val="B31166"/>
                </a:solidFill>
              </a:rPr>
              <a:pPr/>
              <a:t>3/22/2017</a:t>
            </a:fld>
            <a:endParaRPr lang="en-US">
              <a:solidFill>
                <a:srgbClr val="B31166"/>
              </a:solidFill>
            </a:endParaRPr>
          </a:p>
        </p:txBody>
      </p:sp>
      <p:sp>
        <p:nvSpPr>
          <p:cNvPr id="6" name="Footer Placeholder 5"/>
          <p:cNvSpPr>
            <a:spLocks noGrp="1"/>
          </p:cNvSpPr>
          <p:nvPr>
            <p:ph type="ftr" sz="quarter" idx="11"/>
          </p:nvPr>
        </p:nvSpPr>
        <p:spPr/>
        <p:txBody>
          <a:bodyPr/>
          <a:lstStyle/>
          <a:p>
            <a:endParaRPr lang="en-US">
              <a:solidFill>
                <a:srgbClr val="B31166"/>
              </a:solidFill>
            </a:endParaRPr>
          </a:p>
        </p:txBody>
      </p:sp>
      <p:sp>
        <p:nvSpPr>
          <p:cNvPr id="16" name="Rectangle 15"/>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6784A27-C6FD-454B-B0D1-03459CB41BBE}"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878102447"/>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9144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866216" y="1693334"/>
            <a:ext cx="2898851" cy="1735667"/>
          </a:xfrm>
        </p:spPr>
        <p:txBody>
          <a:bodyPr anchor="b">
            <a:normAutofit/>
          </a:bodyPr>
          <a:lstStyle>
            <a:lvl1pPr algn="l">
              <a:defRPr sz="27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910903" y="1143000"/>
            <a:ext cx="242039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marL="0" lvl="0" indent="0" algn="ctr">
              <a:buNone/>
            </a:pPr>
            <a:r>
              <a:rPr lang="en-US" smtClean="0"/>
              <a:t>Click icon to add picture</a:t>
            </a:r>
            <a:endParaRPr lang="en-US" dirty="0"/>
          </a:p>
        </p:txBody>
      </p:sp>
      <p:sp>
        <p:nvSpPr>
          <p:cNvPr id="4" name="Text Placeholder 3"/>
          <p:cNvSpPr>
            <a:spLocks noGrp="1"/>
          </p:cNvSpPr>
          <p:nvPr>
            <p:ph type="body" sz="half" idx="2"/>
          </p:nvPr>
        </p:nvSpPr>
        <p:spPr bwMode="gray">
          <a:xfrm>
            <a:off x="866216" y="3657600"/>
            <a:ext cx="2894409" cy="1371600"/>
          </a:xfrm>
        </p:spPr>
        <p:txBody>
          <a:bodyPr>
            <a:normAutofit/>
          </a:bodyPr>
          <a:lstStyle>
            <a:lvl1pPr marL="0" indent="0">
              <a:buNone/>
              <a:defRPr sz="1050">
                <a:solidFill>
                  <a:schemeClr val="accent1">
                    <a:lumMod val="60000"/>
                    <a:lumOff val="40000"/>
                  </a:schemeClr>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B2535E-2C42-4570-B30B-72A676DF4072}" type="datetimeFigureOut">
              <a:rPr lang="en-US" smtClean="0">
                <a:solidFill>
                  <a:srgbClr val="B31166"/>
                </a:solidFill>
              </a:rPr>
              <a:pPr/>
              <a:t>3/22/2017</a:t>
            </a:fld>
            <a:endParaRPr lang="en-US">
              <a:solidFill>
                <a:srgbClr val="B31166"/>
              </a:solidFill>
            </a:endParaRPr>
          </a:p>
        </p:txBody>
      </p:sp>
      <p:sp>
        <p:nvSpPr>
          <p:cNvPr id="6" name="Footer Placeholder 5"/>
          <p:cNvSpPr>
            <a:spLocks noGrp="1"/>
          </p:cNvSpPr>
          <p:nvPr>
            <p:ph type="ftr" sz="quarter" idx="11"/>
          </p:nvPr>
        </p:nvSpPr>
        <p:spPr/>
        <p:txBody>
          <a:bodyPr/>
          <a:lstStyle/>
          <a:p>
            <a:endParaRPr lang="en-US" dirty="0">
              <a:solidFill>
                <a:srgbClr val="B31166"/>
              </a:solidFill>
            </a:endParaRPr>
          </a:p>
        </p:txBody>
      </p:sp>
      <p:sp>
        <p:nvSpPr>
          <p:cNvPr id="16" name="Rectangle 15"/>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6784A27-C6FD-454B-B0D1-03459CB41BBE}"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9761376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9144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866216" y="4969927"/>
            <a:ext cx="6619244" cy="566738"/>
          </a:xfrm>
        </p:spPr>
        <p:txBody>
          <a:bodyPr anchor="b">
            <a:normAutofit/>
          </a:bodyPr>
          <a:lstStyle>
            <a:lvl1pPr algn="l">
              <a:defRPr sz="18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66216" y="685800"/>
            <a:ext cx="6619244"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866215" y="5536665"/>
            <a:ext cx="6619244" cy="493712"/>
          </a:xfrm>
        </p:spPr>
        <p:txBody>
          <a:bodyPr>
            <a:normAutofit/>
          </a:bodyPr>
          <a:lstStyle>
            <a:lvl1pPr marL="0" indent="0">
              <a:buNone/>
              <a:defRPr sz="900">
                <a:solidFill>
                  <a:schemeClr val="accent1">
                    <a:lumMod val="60000"/>
                    <a:lumOff val="40000"/>
                  </a:schemeClr>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B2535E-2C42-4570-B30B-72A676DF4072}" type="datetimeFigureOut">
              <a:rPr lang="en-US" smtClean="0">
                <a:solidFill>
                  <a:srgbClr val="B31166"/>
                </a:solidFill>
              </a:rPr>
              <a:pPr/>
              <a:t>3/22/2017</a:t>
            </a:fld>
            <a:endParaRPr lang="en-US">
              <a:solidFill>
                <a:srgbClr val="B31166"/>
              </a:solidFill>
            </a:endParaRPr>
          </a:p>
        </p:txBody>
      </p:sp>
      <p:sp>
        <p:nvSpPr>
          <p:cNvPr id="6" name="Footer Placeholder 5"/>
          <p:cNvSpPr>
            <a:spLocks noGrp="1"/>
          </p:cNvSpPr>
          <p:nvPr>
            <p:ph type="ftr" sz="quarter" idx="11"/>
          </p:nvPr>
        </p:nvSpPr>
        <p:spPr/>
        <p:txBody>
          <a:bodyPr/>
          <a:lstStyle/>
          <a:p>
            <a:endParaRPr lang="en-US">
              <a:solidFill>
                <a:srgbClr val="B31166"/>
              </a:solidFill>
            </a:endParaRPr>
          </a:p>
        </p:txBody>
      </p:sp>
      <p:sp>
        <p:nvSpPr>
          <p:cNvPr id="16" name="Rectangle 15"/>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6784A27-C6FD-454B-B0D1-03459CB41BBE}"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41624223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9144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861598" y="1063417"/>
            <a:ext cx="6623862" cy="1372986"/>
          </a:xfrm>
        </p:spPr>
        <p:txBody>
          <a:bodyPr/>
          <a:lstStyle>
            <a:lvl1pPr>
              <a:defRPr sz="3000"/>
            </a:lvl1pPr>
          </a:lstStyle>
          <a:p>
            <a:r>
              <a:rPr lang="en-US" smtClean="0"/>
              <a:t>Click to edit Master title style</a:t>
            </a:r>
            <a:endParaRPr lang="en-US" dirty="0"/>
          </a:p>
        </p:txBody>
      </p:sp>
      <p:sp>
        <p:nvSpPr>
          <p:cNvPr id="8" name="Text Placeholder 3"/>
          <p:cNvSpPr>
            <a:spLocks noGrp="1"/>
          </p:cNvSpPr>
          <p:nvPr>
            <p:ph type="body" sz="half" idx="2"/>
          </p:nvPr>
        </p:nvSpPr>
        <p:spPr>
          <a:xfrm>
            <a:off x="866216" y="3543300"/>
            <a:ext cx="6619244" cy="24765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B2535E-2C42-4570-B30B-72A676DF4072}" type="datetimeFigureOut">
              <a:rPr lang="en-US" smtClean="0">
                <a:solidFill>
                  <a:srgbClr val="B31166"/>
                </a:solidFill>
              </a:rPr>
              <a:pPr/>
              <a:t>3/22/2017</a:t>
            </a:fld>
            <a:endParaRPr lang="en-US">
              <a:solidFill>
                <a:srgbClr val="B31166"/>
              </a:solidFill>
            </a:endParaRPr>
          </a:p>
        </p:txBody>
      </p:sp>
      <p:sp>
        <p:nvSpPr>
          <p:cNvPr id="5" name="Footer Placeholder 4"/>
          <p:cNvSpPr>
            <a:spLocks noGrp="1"/>
          </p:cNvSpPr>
          <p:nvPr>
            <p:ph type="ftr" sz="quarter" idx="11"/>
          </p:nvPr>
        </p:nvSpPr>
        <p:spPr/>
        <p:txBody>
          <a:bodyPr/>
          <a:lstStyle/>
          <a:p>
            <a:endParaRPr lang="en-US">
              <a:solidFill>
                <a:srgbClr val="B31166"/>
              </a:solidFill>
            </a:endParaRPr>
          </a:p>
        </p:txBody>
      </p:sp>
      <p:sp>
        <p:nvSpPr>
          <p:cNvPr id="13" name="Rectangle 12"/>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6784A27-C6FD-454B-B0D1-03459CB41BBE}"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6462143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9144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661175" y="607337"/>
            <a:ext cx="601434" cy="1200329"/>
          </a:xfrm>
          <a:prstGeom prst="rect">
            <a:avLst/>
          </a:prstGeom>
          <a:noFill/>
        </p:spPr>
        <p:txBody>
          <a:bodyPr wrap="square" rtlCol="0">
            <a:spAutoFit/>
          </a:bodyPr>
          <a:lstStyle/>
          <a:p>
            <a:pPr algn="r"/>
            <a:r>
              <a:rPr lang="en-US" sz="7200" dirty="0">
                <a:solidFill>
                  <a:srgbClr val="B31166">
                    <a:lumMod val="60000"/>
                    <a:lumOff val="40000"/>
                  </a:srgbClr>
                </a:solidFill>
                <a:latin typeface="Arial"/>
                <a:cs typeface="Arial"/>
              </a:rPr>
              <a:t>“</a:t>
            </a:r>
          </a:p>
        </p:txBody>
      </p:sp>
      <p:sp>
        <p:nvSpPr>
          <p:cNvPr id="13" name="TextBox 12"/>
          <p:cNvSpPr txBox="1"/>
          <p:nvPr/>
        </p:nvSpPr>
        <p:spPr bwMode="gray">
          <a:xfrm>
            <a:off x="7413344" y="2613788"/>
            <a:ext cx="489572" cy="1200329"/>
          </a:xfrm>
          <a:prstGeom prst="rect">
            <a:avLst/>
          </a:prstGeom>
          <a:noFill/>
        </p:spPr>
        <p:txBody>
          <a:bodyPr wrap="square" rtlCol="0">
            <a:spAutoFit/>
          </a:bodyPr>
          <a:lstStyle/>
          <a:p>
            <a:pPr algn="r"/>
            <a:r>
              <a:rPr lang="en-US" sz="7200" dirty="0">
                <a:solidFill>
                  <a:srgbClr val="B31166">
                    <a:lumMod val="60000"/>
                    <a:lumOff val="40000"/>
                  </a:srgbClr>
                </a:solidFill>
                <a:latin typeface="Arial"/>
                <a:cs typeface="Arial"/>
              </a:rPr>
              <a:t>”</a:t>
            </a:r>
          </a:p>
        </p:txBody>
      </p:sp>
      <p:sp>
        <p:nvSpPr>
          <p:cNvPr id="2" name="Title 1"/>
          <p:cNvSpPr>
            <a:spLocks noGrp="1"/>
          </p:cNvSpPr>
          <p:nvPr>
            <p:ph type="title"/>
          </p:nvPr>
        </p:nvSpPr>
        <p:spPr>
          <a:xfrm>
            <a:off x="1186408" y="982134"/>
            <a:ext cx="6340430" cy="2696632"/>
          </a:xfrm>
        </p:spPr>
        <p:txBody>
          <a:bodyPr/>
          <a:lstStyle>
            <a:lvl1pPr>
              <a:defRPr sz="3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459459" y="3678766"/>
            <a:ext cx="5798414" cy="342174"/>
          </a:xfrm>
        </p:spPr>
        <p:txBody>
          <a:bodyPr anchor="t">
            <a:normAutofit/>
          </a:bodyPr>
          <a:lstStyle>
            <a:lvl1pPr marL="0" indent="0">
              <a:buNone/>
              <a:defRPr lang="en-US" sz="1050" b="0" i="0" kern="1200" cap="small" dirty="0">
                <a:solidFill>
                  <a:schemeClr val="accent1">
                    <a:lumMod val="60000"/>
                    <a:lumOff val="40000"/>
                  </a:schemeClr>
                </a:solidFill>
                <a:latin typeface="+mn-lt"/>
                <a:ea typeface="+mn-ea"/>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10" name="Text Placeholder 3"/>
          <p:cNvSpPr>
            <a:spLocks noGrp="1"/>
          </p:cNvSpPr>
          <p:nvPr>
            <p:ph type="body" sz="half" idx="2"/>
          </p:nvPr>
        </p:nvSpPr>
        <p:spPr>
          <a:xfrm>
            <a:off x="866216" y="5029200"/>
            <a:ext cx="6933673" cy="997857"/>
          </a:xfrm>
        </p:spPr>
        <p:txBody>
          <a:bodyPr anchor="ct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B2535E-2C42-4570-B30B-72A676DF4072}" type="datetimeFigureOut">
              <a:rPr lang="en-US" smtClean="0">
                <a:solidFill>
                  <a:srgbClr val="B31166"/>
                </a:solidFill>
              </a:rPr>
              <a:pPr/>
              <a:t>3/22/2017</a:t>
            </a:fld>
            <a:endParaRPr lang="en-US">
              <a:solidFill>
                <a:srgbClr val="B31166"/>
              </a:solidFill>
            </a:endParaRPr>
          </a:p>
        </p:txBody>
      </p:sp>
      <p:sp>
        <p:nvSpPr>
          <p:cNvPr id="5" name="Footer Placeholder 4"/>
          <p:cNvSpPr>
            <a:spLocks noGrp="1"/>
          </p:cNvSpPr>
          <p:nvPr>
            <p:ph type="ftr" sz="quarter" idx="11"/>
          </p:nvPr>
        </p:nvSpPr>
        <p:spPr/>
        <p:txBody>
          <a:bodyPr/>
          <a:lstStyle/>
          <a:p>
            <a:endParaRPr lang="en-US">
              <a:solidFill>
                <a:srgbClr val="B31166"/>
              </a:solidFill>
            </a:endParaRPr>
          </a:p>
        </p:txBody>
      </p:sp>
      <p:sp>
        <p:nvSpPr>
          <p:cNvPr id="19" name="Rectangle 18"/>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6784A27-C6FD-454B-B0D1-03459CB41BBE}"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721964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67EA7C-0F8C-4039-89AC-1FA36F40895E}" type="datetimeFigureOut">
              <a:rPr lang="en-US" smtClean="0"/>
              <a:t>3/22/2017</a:t>
            </a:fld>
            <a:endParaRPr lang="en-US"/>
          </a:p>
        </p:txBody>
      </p:sp>
      <p:sp>
        <p:nvSpPr>
          <p:cNvPr id="5" name="Footer Placeholder 4"/>
          <p:cNvSpPr>
            <a:spLocks noGrp="1"/>
          </p:cNvSpPr>
          <p:nvPr>
            <p:ph type="ftr" sz="quarter" idx="11"/>
          </p:nvPr>
        </p:nvSpPr>
        <p:spPr/>
        <p:txBody>
          <a:bodyPr/>
          <a:lstStyle/>
          <a:p>
            <a:r>
              <a:rPr lang="en-US" dirty="0" smtClean="0"/>
              <a:t>Financial Lines Claims</a:t>
            </a:r>
          </a:p>
        </p:txBody>
      </p:sp>
      <p:sp>
        <p:nvSpPr>
          <p:cNvPr id="6" name="Slide Number Placeholder 5"/>
          <p:cNvSpPr>
            <a:spLocks noGrp="1"/>
          </p:cNvSpPr>
          <p:nvPr>
            <p:ph type="sldNum" sz="quarter" idx="12"/>
          </p:nvPr>
        </p:nvSpPr>
        <p:spPr/>
        <p:txBody>
          <a:bodyPr/>
          <a:lstStyle/>
          <a:p>
            <a:fld id="{00F32F44-9491-4AF3-B06B-D20EB4423097}" type="slidenum">
              <a:rPr lang="en-US" smtClean="0"/>
              <a:t>‹#›</a:t>
            </a:fld>
            <a:endParaRPr lang="en-US"/>
          </a:p>
        </p:txBody>
      </p:sp>
    </p:spTree>
    <p:extLst>
      <p:ext uri="{BB962C8B-B14F-4D97-AF65-F5344CB8AC3E}">
        <p14:creationId xmlns:p14="http://schemas.microsoft.com/office/powerpoint/2010/main" val="1005162897"/>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9144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866216" y="2370667"/>
            <a:ext cx="6619245" cy="1822514"/>
          </a:xfrm>
        </p:spPr>
        <p:txBody>
          <a:bodyPr anchor="b"/>
          <a:lstStyle>
            <a:lvl1pPr algn="l">
              <a:defRPr sz="3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216" y="5024967"/>
            <a:ext cx="6619244" cy="860400"/>
          </a:xfrm>
        </p:spPr>
        <p:txBody>
          <a:bodyPr anchor="t"/>
          <a:lstStyle>
            <a:lvl1pPr marL="0" indent="0" algn="l">
              <a:buNone/>
              <a:defRPr sz="1500" cap="none">
                <a:solidFill>
                  <a:schemeClr val="accent1">
                    <a:lumMod val="60000"/>
                    <a:lumOff val="4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B2535E-2C42-4570-B30B-72A676DF4072}" type="datetimeFigureOut">
              <a:rPr lang="en-US" smtClean="0">
                <a:solidFill>
                  <a:srgbClr val="B31166"/>
                </a:solidFill>
              </a:rPr>
              <a:pPr/>
              <a:t>3/22/2017</a:t>
            </a:fld>
            <a:endParaRPr lang="en-US">
              <a:solidFill>
                <a:srgbClr val="B31166"/>
              </a:solidFill>
            </a:endParaRPr>
          </a:p>
        </p:txBody>
      </p:sp>
      <p:sp>
        <p:nvSpPr>
          <p:cNvPr id="5" name="Footer Placeholder 4"/>
          <p:cNvSpPr>
            <a:spLocks noGrp="1"/>
          </p:cNvSpPr>
          <p:nvPr>
            <p:ph type="ftr" sz="quarter" idx="11"/>
          </p:nvPr>
        </p:nvSpPr>
        <p:spPr/>
        <p:txBody>
          <a:bodyPr/>
          <a:lstStyle/>
          <a:p>
            <a:endParaRPr lang="en-US">
              <a:solidFill>
                <a:srgbClr val="B31166"/>
              </a:solidFill>
            </a:endParaRPr>
          </a:p>
        </p:txBody>
      </p:sp>
      <p:sp>
        <p:nvSpPr>
          <p:cNvPr id="14" name="Rectangle 13"/>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6784A27-C6FD-454B-B0D1-03459CB41BBE}"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1745044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866216" y="973668"/>
            <a:ext cx="6619244" cy="706964"/>
          </a:xfrm>
        </p:spPr>
        <p:txBody>
          <a:bodyPr/>
          <a:lstStyle>
            <a:lvl1pPr>
              <a:defRPr sz="2700"/>
            </a:lvl1pPr>
          </a:lstStyle>
          <a:p>
            <a:r>
              <a:rPr lang="en-US" smtClean="0"/>
              <a:t>Click to edit Master title style</a:t>
            </a:r>
            <a:endParaRPr lang="en-US" dirty="0"/>
          </a:p>
        </p:txBody>
      </p:sp>
      <p:sp>
        <p:nvSpPr>
          <p:cNvPr id="3" name="Text Placeholder 2"/>
          <p:cNvSpPr>
            <a:spLocks noGrp="1"/>
          </p:cNvSpPr>
          <p:nvPr>
            <p:ph type="body" idx="1"/>
          </p:nvPr>
        </p:nvSpPr>
        <p:spPr>
          <a:xfrm>
            <a:off x="866215" y="2603502"/>
            <a:ext cx="2356409" cy="576262"/>
          </a:xfrm>
        </p:spPr>
        <p:txBody>
          <a:bodyPr anchor="b">
            <a:noAutofit/>
          </a:bodyPr>
          <a:lstStyle>
            <a:lvl1pPr marL="0" indent="0">
              <a:buNone/>
              <a:defRPr sz="1800" b="0">
                <a:solidFill>
                  <a:schemeClr val="accent1">
                    <a:lumMod val="60000"/>
                    <a:lumOff val="4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16" name="Text Placeholder 3"/>
          <p:cNvSpPr>
            <a:spLocks noGrp="1"/>
          </p:cNvSpPr>
          <p:nvPr>
            <p:ph type="body" sz="half" idx="15"/>
          </p:nvPr>
        </p:nvSpPr>
        <p:spPr>
          <a:xfrm>
            <a:off x="866215" y="3179765"/>
            <a:ext cx="2356409" cy="2847293"/>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Text Placeholder 4"/>
          <p:cNvSpPr>
            <a:spLocks noGrp="1"/>
          </p:cNvSpPr>
          <p:nvPr>
            <p:ph type="body" sz="quarter" idx="3"/>
          </p:nvPr>
        </p:nvSpPr>
        <p:spPr>
          <a:xfrm>
            <a:off x="3384541" y="2603500"/>
            <a:ext cx="2360257" cy="576262"/>
          </a:xfrm>
        </p:spPr>
        <p:txBody>
          <a:bodyPr anchor="b">
            <a:noAutofit/>
          </a:bodyPr>
          <a:lstStyle>
            <a:lvl1pPr marL="0" indent="0">
              <a:buNone/>
              <a:defRPr sz="1800" b="0">
                <a:solidFill>
                  <a:schemeClr val="accent1">
                    <a:lumMod val="60000"/>
                    <a:lumOff val="4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19" name="Text Placeholder 3"/>
          <p:cNvSpPr>
            <a:spLocks noGrp="1"/>
          </p:cNvSpPr>
          <p:nvPr>
            <p:ph type="body" sz="half" idx="16"/>
          </p:nvPr>
        </p:nvSpPr>
        <p:spPr>
          <a:xfrm>
            <a:off x="3384541" y="3179764"/>
            <a:ext cx="2360257" cy="2847293"/>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14" name="Text Placeholder 4"/>
          <p:cNvSpPr>
            <a:spLocks noGrp="1"/>
          </p:cNvSpPr>
          <p:nvPr>
            <p:ph type="body" sz="quarter" idx="13"/>
          </p:nvPr>
        </p:nvSpPr>
        <p:spPr>
          <a:xfrm>
            <a:off x="5916101" y="2603501"/>
            <a:ext cx="2359298" cy="576262"/>
          </a:xfrm>
        </p:spPr>
        <p:txBody>
          <a:bodyPr anchor="b">
            <a:noAutofit/>
          </a:bodyPr>
          <a:lstStyle>
            <a:lvl1pPr marL="0" indent="0">
              <a:buNone/>
              <a:defRPr sz="1800" b="0">
                <a:solidFill>
                  <a:schemeClr val="accent1">
                    <a:lumMod val="60000"/>
                    <a:lumOff val="4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20" name="Text Placeholder 3"/>
          <p:cNvSpPr>
            <a:spLocks noGrp="1"/>
          </p:cNvSpPr>
          <p:nvPr>
            <p:ph type="body" sz="half" idx="17"/>
          </p:nvPr>
        </p:nvSpPr>
        <p:spPr>
          <a:xfrm>
            <a:off x="5916247" y="3179763"/>
            <a:ext cx="2359152" cy="2847293"/>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cxnSp>
        <p:nvCxnSpPr>
          <p:cNvPr id="17" name="Straight Connector 16"/>
          <p:cNvCxnSpPr/>
          <p:nvPr/>
        </p:nvCxnSpPr>
        <p:spPr>
          <a:xfrm>
            <a:off x="3302978" y="2569634"/>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29301" y="2569634"/>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9B2535E-2C42-4570-B30B-72A676DF4072}" type="datetimeFigureOut">
              <a:rPr lang="en-US" smtClean="0">
                <a:solidFill>
                  <a:srgbClr val="B31166"/>
                </a:solidFill>
              </a:rPr>
              <a:pPr/>
              <a:t>3/22/2017</a:t>
            </a:fld>
            <a:endParaRPr lang="en-US">
              <a:solidFill>
                <a:srgbClr val="B31166"/>
              </a:solidFill>
            </a:endParaRPr>
          </a:p>
        </p:txBody>
      </p:sp>
      <p:sp>
        <p:nvSpPr>
          <p:cNvPr id="8" name="Footer Placeholder 7"/>
          <p:cNvSpPr>
            <a:spLocks noGrp="1"/>
          </p:cNvSpPr>
          <p:nvPr>
            <p:ph type="ftr" sz="quarter" idx="11"/>
          </p:nvPr>
        </p:nvSpPr>
        <p:spPr/>
        <p:txBody>
          <a:bodyPr/>
          <a:lstStyle/>
          <a:p>
            <a:endParaRPr lang="en-US">
              <a:solidFill>
                <a:srgbClr val="B31166"/>
              </a:solidFill>
            </a:endParaRPr>
          </a:p>
        </p:txBody>
      </p:sp>
      <p:sp>
        <p:nvSpPr>
          <p:cNvPr id="9" name="Slide Number Placeholder 8"/>
          <p:cNvSpPr>
            <a:spLocks noGrp="1"/>
          </p:cNvSpPr>
          <p:nvPr>
            <p:ph type="sldNum" sz="quarter" idx="12"/>
          </p:nvPr>
        </p:nvSpPr>
        <p:spPr/>
        <p:txBody>
          <a:bodyPr/>
          <a:lstStyle/>
          <a:p>
            <a:fld id="{E6784A27-C6FD-454B-B0D1-03459CB41BBE}"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7252880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866216" y="973668"/>
            <a:ext cx="6619244" cy="706964"/>
          </a:xfrm>
        </p:spPr>
        <p:txBody>
          <a:bodyPr/>
          <a:lstStyle>
            <a:lvl1pPr>
              <a:defRPr sz="2700"/>
            </a:lvl1pPr>
          </a:lstStyle>
          <a:p>
            <a:r>
              <a:rPr lang="en-US" smtClean="0"/>
              <a:t>Click to edit Master title style</a:t>
            </a:r>
            <a:endParaRPr lang="en-US" dirty="0"/>
          </a:p>
        </p:txBody>
      </p:sp>
      <p:sp>
        <p:nvSpPr>
          <p:cNvPr id="3" name="Text Placeholder 2"/>
          <p:cNvSpPr>
            <a:spLocks noGrp="1"/>
          </p:cNvSpPr>
          <p:nvPr>
            <p:ph type="body" idx="1"/>
          </p:nvPr>
        </p:nvSpPr>
        <p:spPr>
          <a:xfrm>
            <a:off x="866215" y="4532844"/>
            <a:ext cx="2287829" cy="576262"/>
          </a:xfrm>
        </p:spPr>
        <p:txBody>
          <a:bodyPr anchor="b">
            <a:noAutofit/>
          </a:bodyPr>
          <a:lstStyle>
            <a:lvl1pPr marL="0" indent="0">
              <a:buNone/>
              <a:defRPr sz="1800" b="0">
                <a:solidFill>
                  <a:schemeClr val="accent1">
                    <a:lumMod val="60000"/>
                    <a:lumOff val="4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19" name="Picture Placeholder 2"/>
          <p:cNvSpPr>
            <a:spLocks noGrp="1" noChangeAspect="1"/>
          </p:cNvSpPr>
          <p:nvPr>
            <p:ph type="pic" idx="15"/>
          </p:nvPr>
        </p:nvSpPr>
        <p:spPr>
          <a:xfrm>
            <a:off x="1000915" y="2603500"/>
            <a:ext cx="201843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22" name="Text Placeholder 3"/>
          <p:cNvSpPr>
            <a:spLocks noGrp="1"/>
          </p:cNvSpPr>
          <p:nvPr>
            <p:ph type="body" sz="half" idx="18"/>
          </p:nvPr>
        </p:nvSpPr>
        <p:spPr>
          <a:xfrm>
            <a:off x="866215" y="5109106"/>
            <a:ext cx="2287829" cy="91795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Text Placeholder 4"/>
          <p:cNvSpPr>
            <a:spLocks noGrp="1"/>
          </p:cNvSpPr>
          <p:nvPr>
            <p:ph type="body" sz="quarter" idx="3"/>
          </p:nvPr>
        </p:nvSpPr>
        <p:spPr>
          <a:xfrm>
            <a:off x="3426649" y="4532845"/>
            <a:ext cx="2287829" cy="576263"/>
          </a:xfrm>
        </p:spPr>
        <p:txBody>
          <a:bodyPr anchor="b">
            <a:noAutofit/>
          </a:bodyPr>
          <a:lstStyle>
            <a:lvl1pPr marL="0" indent="0">
              <a:buNone/>
              <a:defRPr sz="1800" b="0">
                <a:solidFill>
                  <a:schemeClr val="accent1">
                    <a:lumMod val="60000"/>
                    <a:lumOff val="4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1" name="Picture Placeholder 2"/>
          <p:cNvSpPr>
            <a:spLocks noGrp="1" noChangeAspect="1"/>
          </p:cNvSpPr>
          <p:nvPr>
            <p:ph type="pic" idx="21"/>
          </p:nvPr>
        </p:nvSpPr>
        <p:spPr>
          <a:xfrm>
            <a:off x="3561347" y="2603500"/>
            <a:ext cx="201843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23" name="Text Placeholder 3"/>
          <p:cNvSpPr>
            <a:spLocks noGrp="1"/>
          </p:cNvSpPr>
          <p:nvPr>
            <p:ph type="body" sz="half" idx="19"/>
          </p:nvPr>
        </p:nvSpPr>
        <p:spPr>
          <a:xfrm>
            <a:off x="3427629" y="5109105"/>
            <a:ext cx="2287829" cy="91795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14" name="Text Placeholder 4"/>
          <p:cNvSpPr>
            <a:spLocks noGrp="1"/>
          </p:cNvSpPr>
          <p:nvPr>
            <p:ph type="body" sz="quarter" idx="13"/>
          </p:nvPr>
        </p:nvSpPr>
        <p:spPr>
          <a:xfrm>
            <a:off x="5987082" y="4532845"/>
            <a:ext cx="2288321" cy="576262"/>
          </a:xfrm>
        </p:spPr>
        <p:txBody>
          <a:bodyPr anchor="b">
            <a:noAutofit/>
          </a:bodyPr>
          <a:lstStyle>
            <a:lvl1pPr marL="0" indent="0">
              <a:buNone/>
              <a:defRPr sz="1800" b="0">
                <a:solidFill>
                  <a:schemeClr val="accent1">
                    <a:lumMod val="60000"/>
                    <a:lumOff val="4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2" name="Picture Placeholder 2"/>
          <p:cNvSpPr>
            <a:spLocks noGrp="1" noChangeAspect="1"/>
          </p:cNvSpPr>
          <p:nvPr>
            <p:ph type="pic" idx="22"/>
          </p:nvPr>
        </p:nvSpPr>
        <p:spPr>
          <a:xfrm>
            <a:off x="6122273" y="2603500"/>
            <a:ext cx="201843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24" name="Text Placeholder 3"/>
          <p:cNvSpPr>
            <a:spLocks noGrp="1"/>
          </p:cNvSpPr>
          <p:nvPr>
            <p:ph type="body" sz="half" idx="20"/>
          </p:nvPr>
        </p:nvSpPr>
        <p:spPr>
          <a:xfrm>
            <a:off x="5987081" y="5109104"/>
            <a:ext cx="2288322" cy="91795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cxnSp>
        <p:nvCxnSpPr>
          <p:cNvPr id="43" name="Straight Connector 42"/>
          <p:cNvCxnSpPr/>
          <p:nvPr/>
        </p:nvCxnSpPr>
        <p:spPr>
          <a:xfrm>
            <a:off x="3304373" y="2569634"/>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5848352" y="2569634"/>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9B2535E-2C42-4570-B30B-72A676DF4072}" type="datetimeFigureOut">
              <a:rPr lang="en-US" smtClean="0">
                <a:solidFill>
                  <a:srgbClr val="B31166"/>
                </a:solidFill>
              </a:rPr>
              <a:pPr/>
              <a:t>3/22/2017</a:t>
            </a:fld>
            <a:endParaRPr lang="en-US">
              <a:solidFill>
                <a:srgbClr val="B31166"/>
              </a:solidFill>
            </a:endParaRPr>
          </a:p>
        </p:txBody>
      </p:sp>
      <p:sp>
        <p:nvSpPr>
          <p:cNvPr id="8" name="Footer Placeholder 7"/>
          <p:cNvSpPr>
            <a:spLocks noGrp="1"/>
          </p:cNvSpPr>
          <p:nvPr>
            <p:ph type="ftr" sz="quarter" idx="11"/>
          </p:nvPr>
        </p:nvSpPr>
        <p:spPr>
          <a:xfrm>
            <a:off x="420833" y="6391839"/>
            <a:ext cx="2733212" cy="304801"/>
          </a:xfrm>
        </p:spPr>
        <p:txBody>
          <a:bodyPr/>
          <a:lstStyle/>
          <a:p>
            <a:endParaRPr lang="en-US">
              <a:solidFill>
                <a:srgbClr val="B31166"/>
              </a:solidFill>
            </a:endParaRPr>
          </a:p>
        </p:txBody>
      </p:sp>
      <p:sp>
        <p:nvSpPr>
          <p:cNvPr id="9" name="Slide Number Placeholder 8"/>
          <p:cNvSpPr>
            <a:spLocks noGrp="1"/>
          </p:cNvSpPr>
          <p:nvPr>
            <p:ph type="sldNum" sz="quarter" idx="12"/>
          </p:nvPr>
        </p:nvSpPr>
        <p:spPr/>
        <p:txBody>
          <a:bodyPr/>
          <a:lstStyle/>
          <a:p>
            <a:fld id="{E6784A27-C6FD-454B-B0D1-03459CB41BBE}"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5136419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66216" y="973668"/>
            <a:ext cx="6619244"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66216" y="2603500"/>
            <a:ext cx="6619244"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021580" y="6391839"/>
            <a:ext cx="742949" cy="304799"/>
          </a:xfrm>
        </p:spPr>
        <p:txBody>
          <a:bodyPr/>
          <a:lstStyle/>
          <a:p>
            <a:fld id="{D9B2535E-2C42-4570-B30B-72A676DF4072}" type="datetimeFigureOut">
              <a:rPr lang="en-US" smtClean="0">
                <a:solidFill>
                  <a:srgbClr val="B31166"/>
                </a:solidFill>
              </a:rPr>
              <a:pPr/>
              <a:t>3/22/2017</a:t>
            </a:fld>
            <a:endParaRPr lang="en-US">
              <a:solidFill>
                <a:srgbClr val="B31166"/>
              </a:solidFill>
            </a:endParaRPr>
          </a:p>
        </p:txBody>
      </p:sp>
      <p:sp>
        <p:nvSpPr>
          <p:cNvPr id="5" name="Footer Placeholder 4"/>
          <p:cNvSpPr>
            <a:spLocks noGrp="1"/>
          </p:cNvSpPr>
          <p:nvPr>
            <p:ph type="ftr" sz="quarter" idx="11"/>
          </p:nvPr>
        </p:nvSpPr>
        <p:spPr/>
        <p:txBody>
          <a:bodyPr/>
          <a:lstStyle/>
          <a:p>
            <a:endParaRPr lang="en-US">
              <a:solidFill>
                <a:srgbClr val="B31166"/>
              </a:solidFill>
            </a:endParaRPr>
          </a:p>
        </p:txBody>
      </p:sp>
      <p:sp>
        <p:nvSpPr>
          <p:cNvPr id="6" name="Slide Number Placeholder 5"/>
          <p:cNvSpPr>
            <a:spLocks noGrp="1"/>
          </p:cNvSpPr>
          <p:nvPr>
            <p:ph type="sldNum" sz="quarter" idx="12"/>
          </p:nvPr>
        </p:nvSpPr>
        <p:spPr/>
        <p:txBody>
          <a:bodyPr/>
          <a:lstStyle/>
          <a:p>
            <a:fld id="{E6784A27-C6FD-454B-B0D1-03459CB41BBE}"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7769805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9144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6438927" y="1278467"/>
            <a:ext cx="1057474"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66216" y="1278467"/>
            <a:ext cx="4692019" cy="47485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989829" y="6391839"/>
            <a:ext cx="744101" cy="304799"/>
          </a:xfrm>
        </p:spPr>
        <p:txBody>
          <a:bodyPr/>
          <a:lstStyle/>
          <a:p>
            <a:fld id="{D9B2535E-2C42-4570-B30B-72A676DF4072}" type="datetimeFigureOut">
              <a:rPr lang="en-US" smtClean="0">
                <a:solidFill>
                  <a:srgbClr val="B31166"/>
                </a:solidFill>
              </a:rPr>
              <a:pPr/>
              <a:t>3/22/2017</a:t>
            </a:fld>
            <a:endParaRPr lang="en-US">
              <a:solidFill>
                <a:srgbClr val="B31166"/>
              </a:solidFill>
            </a:endParaRPr>
          </a:p>
        </p:txBody>
      </p:sp>
      <p:sp>
        <p:nvSpPr>
          <p:cNvPr id="5" name="Footer Placeholder 4"/>
          <p:cNvSpPr>
            <a:spLocks noGrp="1"/>
          </p:cNvSpPr>
          <p:nvPr>
            <p:ph type="ftr" sz="quarter" idx="11"/>
          </p:nvPr>
        </p:nvSpPr>
        <p:spPr/>
        <p:txBody>
          <a:bodyPr/>
          <a:lstStyle/>
          <a:p>
            <a:endParaRPr lang="en-US">
              <a:solidFill>
                <a:srgbClr val="B31166"/>
              </a:solidFill>
            </a:endParaRPr>
          </a:p>
        </p:txBody>
      </p:sp>
      <p:sp>
        <p:nvSpPr>
          <p:cNvPr id="14" name="Rectangle 13"/>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6784A27-C6FD-454B-B0D1-03459CB41BBE}"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5541301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067EA7C-0F8C-4039-89AC-1FA36F40895E}" type="datetimeFigureOut">
              <a:rPr lang="en-US" smtClean="0">
                <a:solidFill>
                  <a:prstClr val="black">
                    <a:tint val="75000"/>
                  </a:prstClr>
                </a:solidFill>
              </a:rPr>
              <a:pPr/>
              <a:t>3/22/2017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en-US" dirty="0" smtClean="0">
                <a:solidFill>
                  <a:prstClr val="black">
                    <a:tint val="75000"/>
                  </a:prstClr>
                </a:solidFill>
              </a:rPr>
              <a:t>Financial Lines Claims</a:t>
            </a:r>
          </a:p>
        </p:txBody>
      </p:sp>
      <p:sp>
        <p:nvSpPr>
          <p:cNvPr id="5" name="Slide Number Placeholder 4"/>
          <p:cNvSpPr>
            <a:spLocks noGrp="1"/>
          </p:cNvSpPr>
          <p:nvPr>
            <p:ph type="sldNum" sz="quarter" idx="12"/>
          </p:nvPr>
        </p:nvSpPr>
        <p:spPr/>
        <p:txBody>
          <a:bodyPr/>
          <a:lstStyle/>
          <a:p>
            <a:fld id="{00F32F44-9491-4AF3-B06B-D20EB44230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944887"/>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Title, Text, and Conten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301626" y="2286002"/>
            <a:ext cx="4194175" cy="3813175"/>
          </a:xfrm>
          <a:prstGeom prst="rect">
            <a:avLst/>
          </a:prstGeom>
        </p:spPr>
        <p:txBody>
          <a:bodyPr/>
          <a:lstStyle>
            <a:lvl1pPr>
              <a:defRPr sz="1350">
                <a:effectLst/>
                <a:latin typeface="Verdana" pitchFamily="34" charset="0"/>
              </a:defRPr>
            </a:lvl1pPr>
            <a:lvl2pPr>
              <a:defRPr sz="1350">
                <a:effectLst/>
                <a:latin typeface="Verdana" pitchFamily="34" charset="0"/>
              </a:defRPr>
            </a:lvl2pPr>
            <a:lvl3pPr>
              <a:defRPr sz="1350">
                <a:effectLst/>
                <a:latin typeface="Verdana" pitchFamily="34" charset="0"/>
              </a:defRPr>
            </a:lvl3pPr>
            <a:lvl4pPr>
              <a:defRPr sz="1350">
                <a:effectLst/>
                <a:latin typeface="Verdana" pitchFamily="34" charset="0"/>
              </a:defRPr>
            </a:lvl4pPr>
            <a:lvl5pPr>
              <a:defRPr sz="1350">
                <a:effectLst/>
                <a:latin typeface="Verdan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1" y="2286002"/>
            <a:ext cx="4194175" cy="3813175"/>
          </a:xfrm>
          <a:prstGeom prst="rect">
            <a:avLst/>
          </a:prstGeom>
        </p:spPr>
        <p:txBody>
          <a:bodyPr/>
          <a:lstStyle>
            <a:lvl1pPr>
              <a:defRPr sz="1350">
                <a:effectLst/>
                <a:latin typeface="Verdana" pitchFamily="34" charset="0"/>
              </a:defRPr>
            </a:lvl1pPr>
            <a:lvl2pPr>
              <a:defRPr sz="1350">
                <a:effectLst/>
                <a:latin typeface="Verdana" pitchFamily="34" charset="0"/>
              </a:defRPr>
            </a:lvl2pPr>
            <a:lvl3pPr>
              <a:defRPr sz="1350">
                <a:effectLst/>
                <a:latin typeface="Verdana" pitchFamily="34" charset="0"/>
              </a:defRPr>
            </a:lvl3pPr>
            <a:lvl4pPr>
              <a:defRPr sz="1350">
                <a:effectLst/>
                <a:latin typeface="Verdana" pitchFamily="34" charset="0"/>
              </a:defRPr>
            </a:lvl4pPr>
            <a:lvl5pPr>
              <a:defRPr sz="1350">
                <a:effectLst/>
                <a:latin typeface="Verdana"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itle 1"/>
          <p:cNvSpPr>
            <a:spLocks noGrp="1"/>
          </p:cNvSpPr>
          <p:nvPr>
            <p:ph type="ctrTitle"/>
          </p:nvPr>
        </p:nvSpPr>
        <p:spPr>
          <a:xfrm>
            <a:off x="228600" y="1295400"/>
            <a:ext cx="8229600" cy="838200"/>
          </a:xfrm>
          <a:prstGeom prst="rect">
            <a:avLst/>
          </a:prstGeom>
        </p:spPr>
        <p:txBody>
          <a:bodyPr/>
          <a:lstStyle>
            <a:lvl1pPr>
              <a:defRPr sz="2100" b="1">
                <a:solidFill>
                  <a:srgbClr val="CC0033"/>
                </a:solidFill>
                <a:effectLst/>
                <a:latin typeface="Verdana" pitchFamily="34" charset="0"/>
              </a:defRPr>
            </a:lvl1pPr>
          </a:lstStyle>
          <a:p>
            <a:r>
              <a:rPr lang="en-US" dirty="0" smtClean="0"/>
              <a:t>Click to edit Master title style</a:t>
            </a:r>
            <a:endParaRPr lang="en-US" dirty="0"/>
          </a:p>
        </p:txBody>
      </p:sp>
      <p:sp>
        <p:nvSpPr>
          <p:cNvPr id="6" name="Slide Number Placeholder 5"/>
          <p:cNvSpPr>
            <a:spLocks noGrp="1" noChangeArrowheads="1"/>
          </p:cNvSpPr>
          <p:nvPr>
            <p:ph type="sldNum" sz="quarter" idx="10"/>
          </p:nvPr>
        </p:nvSpPr>
        <p:spPr>
          <a:xfrm>
            <a:off x="6553200" y="6245225"/>
            <a:ext cx="2286000" cy="476250"/>
          </a:xfrm>
          <a:prstGeom prst="rect">
            <a:avLst/>
          </a:prstGeom>
        </p:spPr>
        <p:txBody>
          <a:bodyPr/>
          <a:lstStyle>
            <a:lvl1pPr algn="r" eaLnBrk="0" hangingPunct="0">
              <a:defRPr sz="675">
                <a:latin typeface="Verdana" pitchFamily="34" charset="0"/>
                <a:cs typeface="Arial" charset="0"/>
              </a:defRPr>
            </a:lvl1pPr>
          </a:lstStyle>
          <a:p>
            <a:pPr fontAlgn="base">
              <a:spcBef>
                <a:spcPct val="0"/>
              </a:spcBef>
              <a:spcAft>
                <a:spcPct val="0"/>
              </a:spcAft>
              <a:defRPr/>
            </a:pPr>
            <a:fld id="{DA8230A7-D079-4091-8B65-BBA4102E46D2}" type="slidenum">
              <a:rPr lang="en-US">
                <a:solidFill>
                  <a:srgbClr val="4D4D4D"/>
                </a:solidFill>
              </a:rPr>
              <a:pPr fontAlgn="base">
                <a:spcBef>
                  <a:spcPct val="0"/>
                </a:spcBef>
                <a:spcAft>
                  <a:spcPct val="0"/>
                </a:spcAft>
                <a:defRPr/>
              </a:pPr>
              <a:t>‹#›</a:t>
            </a:fld>
            <a:endParaRPr lang="en-US" dirty="0">
              <a:solidFill>
                <a:srgbClr val="4D4D4D"/>
              </a:solidFill>
            </a:endParaRPr>
          </a:p>
        </p:txBody>
      </p:sp>
    </p:spTree>
    <p:extLst>
      <p:ext uri="{BB962C8B-B14F-4D97-AF65-F5344CB8AC3E}">
        <p14:creationId xmlns:p14="http://schemas.microsoft.com/office/powerpoint/2010/main" val="1925489286"/>
      </p:ext>
    </p:extLst>
  </p:cSld>
  <p:clrMapOvr>
    <a:masterClrMapping/>
  </p:clrMapOvr>
  <p:transition>
    <p:split orient="vert"/>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8" name="Title 1"/>
          <p:cNvSpPr>
            <a:spLocks noGrp="1"/>
          </p:cNvSpPr>
          <p:nvPr>
            <p:ph type="ctrTitle"/>
          </p:nvPr>
        </p:nvSpPr>
        <p:spPr>
          <a:xfrm>
            <a:off x="228600" y="1219200"/>
            <a:ext cx="8229600" cy="838200"/>
          </a:xfrm>
          <a:prstGeom prst="rect">
            <a:avLst/>
          </a:prstGeom>
        </p:spPr>
        <p:txBody>
          <a:bodyPr/>
          <a:lstStyle>
            <a:lvl1pPr>
              <a:defRPr sz="2100" b="1" u="none">
                <a:solidFill>
                  <a:srgbClr val="CC0033"/>
                </a:solidFill>
                <a:effectLst/>
                <a:latin typeface="Verdana" pitchFamily="34" charset="0"/>
              </a:defRPr>
            </a:lvl1pPr>
          </a:lstStyle>
          <a:p>
            <a:r>
              <a:rPr lang="en-US" dirty="0" smtClean="0"/>
              <a:t>Click to edit Master title style</a:t>
            </a:r>
            <a:endParaRPr lang="en-US" dirty="0"/>
          </a:p>
        </p:txBody>
      </p:sp>
      <p:sp>
        <p:nvSpPr>
          <p:cNvPr id="9" name="Content Placeholder 10"/>
          <p:cNvSpPr>
            <a:spLocks noGrp="1"/>
          </p:cNvSpPr>
          <p:nvPr>
            <p:ph sz="quarter" idx="13"/>
          </p:nvPr>
        </p:nvSpPr>
        <p:spPr>
          <a:xfrm>
            <a:off x="228600" y="2209800"/>
            <a:ext cx="8229600" cy="3810000"/>
          </a:xfrm>
          <a:prstGeom prst="rect">
            <a:avLst/>
          </a:prstGeom>
        </p:spPr>
        <p:txBody>
          <a:bodyPr/>
          <a:lstStyle>
            <a:lvl1pPr>
              <a:defRPr sz="1350" b="0">
                <a:effectLst/>
                <a:latin typeface="Verdana" pitchFamily="34" charset="0"/>
              </a:defRPr>
            </a:lvl1pPr>
            <a:lvl2pPr>
              <a:defRPr sz="1350">
                <a:solidFill>
                  <a:schemeClr val="tx2">
                    <a:lumMod val="75000"/>
                  </a:schemeClr>
                </a:solidFill>
                <a:effectLst/>
                <a:latin typeface="Verdana" pitchFamily="34" charset="0"/>
              </a:defRPr>
            </a:lvl2pPr>
            <a:lvl3pPr>
              <a:defRPr sz="1350">
                <a:solidFill>
                  <a:srgbClr val="CC0033"/>
                </a:solidFill>
                <a:effectLst/>
                <a:latin typeface="Verdana" pitchFamily="34" charset="0"/>
              </a:defRPr>
            </a:lvl3pPr>
            <a:lvl4pPr>
              <a:defRPr sz="1350" i="1">
                <a:effectLst/>
                <a:latin typeface="Verdana" pitchFamily="34" charset="0"/>
              </a:defRPr>
            </a:lvl4pPr>
            <a:lvl5pPr>
              <a:defRPr sz="1350">
                <a:solidFill>
                  <a:schemeClr val="tx1">
                    <a:lumMod val="50000"/>
                    <a:lumOff val="50000"/>
                  </a:schemeClr>
                </a:solidFill>
                <a:effectLst/>
                <a:latin typeface="Verdana"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Rectangle 6"/>
          <p:cNvSpPr>
            <a:spLocks noGrp="1" noChangeArrowheads="1"/>
          </p:cNvSpPr>
          <p:nvPr>
            <p:ph type="sldNum" sz="quarter" idx="14"/>
          </p:nvPr>
        </p:nvSpPr>
        <p:spPr>
          <a:xfrm>
            <a:off x="6553200" y="6245225"/>
            <a:ext cx="2286000" cy="476250"/>
          </a:xfrm>
          <a:prstGeom prst="rect">
            <a:avLst/>
          </a:prstGeom>
        </p:spPr>
        <p:txBody>
          <a:bodyPr/>
          <a:lstStyle>
            <a:lvl1pPr algn="r" eaLnBrk="0" hangingPunct="0">
              <a:defRPr sz="675">
                <a:latin typeface="Verdana" pitchFamily="34" charset="0"/>
                <a:cs typeface="Arial" charset="0"/>
              </a:defRPr>
            </a:lvl1pPr>
          </a:lstStyle>
          <a:p>
            <a:pPr fontAlgn="base">
              <a:spcBef>
                <a:spcPct val="0"/>
              </a:spcBef>
              <a:spcAft>
                <a:spcPct val="0"/>
              </a:spcAft>
              <a:defRPr/>
            </a:pPr>
            <a:fld id="{F2C4FB27-AF04-4B16-93E9-90FC5F9B3A6B}" type="slidenum">
              <a:rPr lang="en-US">
                <a:solidFill>
                  <a:srgbClr val="4D4D4D"/>
                </a:solidFill>
              </a:rPr>
              <a:pPr fontAlgn="base">
                <a:spcBef>
                  <a:spcPct val="0"/>
                </a:spcBef>
                <a:spcAft>
                  <a:spcPct val="0"/>
                </a:spcAft>
                <a:defRPr/>
              </a:pPr>
              <a:t>‹#›</a:t>
            </a:fld>
            <a:endParaRPr lang="en-US" dirty="0">
              <a:solidFill>
                <a:srgbClr val="4D4D4D"/>
              </a:solidFill>
            </a:endParaRPr>
          </a:p>
        </p:txBody>
      </p:sp>
    </p:spTree>
    <p:extLst>
      <p:ext uri="{BB962C8B-B14F-4D97-AF65-F5344CB8AC3E}">
        <p14:creationId xmlns:p14="http://schemas.microsoft.com/office/powerpoint/2010/main" val="104576698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067EA7C-0F8C-4039-89AC-1FA36F40895E}" type="datetimeFigureOut">
              <a:rPr lang="en-US" smtClean="0">
                <a:solidFill>
                  <a:prstClr val="black">
                    <a:tint val="75000"/>
                  </a:prstClr>
                </a:solidFill>
              </a:rPr>
              <a:pPr/>
              <a:t>3/22/2017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en-US" dirty="0" smtClean="0">
                <a:solidFill>
                  <a:prstClr val="black">
                    <a:tint val="75000"/>
                  </a:prstClr>
                </a:solidFill>
              </a:rPr>
              <a:t>Financial Lines Claims</a:t>
            </a:r>
          </a:p>
        </p:txBody>
      </p:sp>
      <p:sp>
        <p:nvSpPr>
          <p:cNvPr id="5" name="Slide Number Placeholder 4"/>
          <p:cNvSpPr>
            <a:spLocks noGrp="1"/>
          </p:cNvSpPr>
          <p:nvPr>
            <p:ph type="sldNum" sz="quarter" idx="12"/>
          </p:nvPr>
        </p:nvSpPr>
        <p:spPr/>
        <p:txBody>
          <a:bodyPr/>
          <a:lstStyle/>
          <a:p>
            <a:fld id="{00F32F44-9491-4AF3-B06B-D20EB44230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8855277"/>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userDrawn="1">
  <p:cSld name="1_Title, Text, and Conten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301626" y="2286002"/>
            <a:ext cx="4194175" cy="3813175"/>
          </a:xfrm>
          <a:prstGeom prst="rect">
            <a:avLst/>
          </a:prstGeom>
        </p:spPr>
        <p:txBody>
          <a:bodyPr/>
          <a:lstStyle>
            <a:lvl1pPr>
              <a:defRPr sz="1350">
                <a:effectLst/>
                <a:latin typeface="Verdana" pitchFamily="34" charset="0"/>
              </a:defRPr>
            </a:lvl1pPr>
            <a:lvl2pPr>
              <a:defRPr sz="1350">
                <a:effectLst/>
                <a:latin typeface="Verdana" pitchFamily="34" charset="0"/>
              </a:defRPr>
            </a:lvl2pPr>
            <a:lvl3pPr>
              <a:defRPr sz="1350">
                <a:effectLst/>
                <a:latin typeface="Verdana" pitchFamily="34" charset="0"/>
              </a:defRPr>
            </a:lvl3pPr>
            <a:lvl4pPr>
              <a:defRPr sz="1350">
                <a:effectLst/>
                <a:latin typeface="Verdana" pitchFamily="34" charset="0"/>
              </a:defRPr>
            </a:lvl4pPr>
            <a:lvl5pPr>
              <a:defRPr sz="1350">
                <a:effectLst/>
                <a:latin typeface="Verdan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1" y="2286002"/>
            <a:ext cx="4194175" cy="3813175"/>
          </a:xfrm>
          <a:prstGeom prst="rect">
            <a:avLst/>
          </a:prstGeom>
        </p:spPr>
        <p:txBody>
          <a:bodyPr/>
          <a:lstStyle>
            <a:lvl1pPr>
              <a:defRPr sz="1350">
                <a:effectLst/>
                <a:latin typeface="Verdana" pitchFamily="34" charset="0"/>
              </a:defRPr>
            </a:lvl1pPr>
            <a:lvl2pPr>
              <a:defRPr sz="1350">
                <a:effectLst/>
                <a:latin typeface="Verdana" pitchFamily="34" charset="0"/>
              </a:defRPr>
            </a:lvl2pPr>
            <a:lvl3pPr>
              <a:defRPr sz="1350">
                <a:effectLst/>
                <a:latin typeface="Verdana" pitchFamily="34" charset="0"/>
              </a:defRPr>
            </a:lvl3pPr>
            <a:lvl4pPr>
              <a:defRPr sz="1350">
                <a:effectLst/>
                <a:latin typeface="Verdana" pitchFamily="34" charset="0"/>
              </a:defRPr>
            </a:lvl4pPr>
            <a:lvl5pPr>
              <a:defRPr sz="1350">
                <a:effectLst/>
                <a:latin typeface="Verdana"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itle 1"/>
          <p:cNvSpPr>
            <a:spLocks noGrp="1"/>
          </p:cNvSpPr>
          <p:nvPr>
            <p:ph type="ctrTitle"/>
          </p:nvPr>
        </p:nvSpPr>
        <p:spPr>
          <a:xfrm>
            <a:off x="228600" y="1295400"/>
            <a:ext cx="8229600" cy="838200"/>
          </a:xfrm>
          <a:prstGeom prst="rect">
            <a:avLst/>
          </a:prstGeom>
        </p:spPr>
        <p:txBody>
          <a:bodyPr/>
          <a:lstStyle>
            <a:lvl1pPr>
              <a:defRPr sz="2100" b="1">
                <a:solidFill>
                  <a:srgbClr val="CC0033"/>
                </a:solidFill>
                <a:effectLst/>
                <a:latin typeface="Verdana" pitchFamily="34" charset="0"/>
              </a:defRPr>
            </a:lvl1pPr>
          </a:lstStyle>
          <a:p>
            <a:r>
              <a:rPr lang="en-US" dirty="0" smtClean="0"/>
              <a:t>Click to edit Master title style</a:t>
            </a:r>
            <a:endParaRPr lang="en-US" dirty="0"/>
          </a:p>
        </p:txBody>
      </p:sp>
      <p:sp>
        <p:nvSpPr>
          <p:cNvPr id="6" name="Slide Number Placeholder 5"/>
          <p:cNvSpPr>
            <a:spLocks noGrp="1" noChangeArrowheads="1"/>
          </p:cNvSpPr>
          <p:nvPr>
            <p:ph type="sldNum" sz="quarter" idx="10"/>
          </p:nvPr>
        </p:nvSpPr>
        <p:spPr>
          <a:xfrm>
            <a:off x="6553200" y="6245225"/>
            <a:ext cx="2286000" cy="476250"/>
          </a:xfrm>
          <a:prstGeom prst="rect">
            <a:avLst/>
          </a:prstGeom>
        </p:spPr>
        <p:txBody>
          <a:bodyPr/>
          <a:lstStyle>
            <a:lvl1pPr algn="r" eaLnBrk="0" hangingPunct="0">
              <a:defRPr sz="675">
                <a:latin typeface="Verdana" pitchFamily="34" charset="0"/>
                <a:cs typeface="Arial" charset="0"/>
              </a:defRPr>
            </a:lvl1pPr>
          </a:lstStyle>
          <a:p>
            <a:pPr fontAlgn="base">
              <a:spcBef>
                <a:spcPct val="0"/>
              </a:spcBef>
              <a:spcAft>
                <a:spcPct val="0"/>
              </a:spcAft>
              <a:defRPr/>
            </a:pPr>
            <a:fld id="{DA8230A7-D079-4091-8B65-BBA4102E46D2}" type="slidenum">
              <a:rPr lang="en-US">
                <a:solidFill>
                  <a:srgbClr val="4D4D4D"/>
                </a:solidFill>
              </a:rPr>
              <a:pPr fontAlgn="base">
                <a:spcBef>
                  <a:spcPct val="0"/>
                </a:spcBef>
                <a:spcAft>
                  <a:spcPct val="0"/>
                </a:spcAft>
                <a:defRPr/>
              </a:pPr>
              <a:t>‹#›</a:t>
            </a:fld>
            <a:endParaRPr lang="en-US" dirty="0">
              <a:solidFill>
                <a:srgbClr val="4D4D4D"/>
              </a:solidFill>
            </a:endParaRPr>
          </a:p>
        </p:txBody>
      </p:sp>
    </p:spTree>
    <p:extLst>
      <p:ext uri="{BB962C8B-B14F-4D97-AF65-F5344CB8AC3E}">
        <p14:creationId xmlns:p14="http://schemas.microsoft.com/office/powerpoint/2010/main" val="3985642892"/>
      </p:ext>
    </p:extLst>
  </p:cSld>
  <p:clrMapOvr>
    <a:masterClrMapping/>
  </p:clrMapOvr>
  <p:transition>
    <p:split orient="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067EA7C-0F8C-4039-89AC-1FA36F40895E}" type="datetimeFigureOut">
              <a:rPr lang="en-US" smtClean="0"/>
              <a:t>3/22/2017</a:t>
            </a:fld>
            <a:endParaRPr lang="en-US"/>
          </a:p>
        </p:txBody>
      </p:sp>
      <p:sp>
        <p:nvSpPr>
          <p:cNvPr id="5" name="Footer Placeholder 4"/>
          <p:cNvSpPr>
            <a:spLocks noGrp="1"/>
          </p:cNvSpPr>
          <p:nvPr>
            <p:ph type="ftr" sz="quarter" idx="11"/>
          </p:nvPr>
        </p:nvSpPr>
        <p:spPr/>
        <p:txBody>
          <a:bodyPr/>
          <a:lstStyle/>
          <a:p>
            <a:r>
              <a:rPr lang="en-US" dirty="0" smtClean="0"/>
              <a:t>Financial Lines Claims</a:t>
            </a:r>
          </a:p>
        </p:txBody>
      </p:sp>
      <p:sp>
        <p:nvSpPr>
          <p:cNvPr id="6" name="Slide Number Placeholder 5"/>
          <p:cNvSpPr>
            <a:spLocks noGrp="1"/>
          </p:cNvSpPr>
          <p:nvPr>
            <p:ph type="sldNum" sz="quarter" idx="12"/>
          </p:nvPr>
        </p:nvSpPr>
        <p:spPr/>
        <p:txBody>
          <a:bodyPr/>
          <a:lstStyle/>
          <a:p>
            <a:fld id="{00F32F44-9491-4AF3-B06B-D20EB4423097}" type="slidenum">
              <a:rPr lang="en-US" smtClean="0"/>
              <a:t>‹#›</a:t>
            </a:fld>
            <a:endParaRPr lang="en-US"/>
          </a:p>
        </p:txBody>
      </p:sp>
    </p:spTree>
    <p:extLst>
      <p:ext uri="{BB962C8B-B14F-4D97-AF65-F5344CB8AC3E}">
        <p14:creationId xmlns:p14="http://schemas.microsoft.com/office/powerpoint/2010/main" val="3212093180"/>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p:spTree>
      <p:nvGrpSpPr>
        <p:cNvPr id="1" name=""/>
        <p:cNvGrpSpPr/>
        <p:nvPr/>
      </p:nvGrpSpPr>
      <p:grpSpPr>
        <a:xfrm>
          <a:off x="0" y="0"/>
          <a:ext cx="0" cy="0"/>
          <a:chOff x="0" y="0"/>
          <a:chExt cx="0" cy="0"/>
        </a:xfrm>
      </p:grpSpPr>
      <p:sp>
        <p:nvSpPr>
          <p:cNvPr id="8" name="Title 1"/>
          <p:cNvSpPr>
            <a:spLocks noGrp="1"/>
          </p:cNvSpPr>
          <p:nvPr>
            <p:ph type="ctrTitle"/>
          </p:nvPr>
        </p:nvSpPr>
        <p:spPr>
          <a:xfrm>
            <a:off x="228600" y="1219200"/>
            <a:ext cx="8229600" cy="838200"/>
          </a:xfrm>
          <a:prstGeom prst="rect">
            <a:avLst/>
          </a:prstGeom>
        </p:spPr>
        <p:txBody>
          <a:bodyPr/>
          <a:lstStyle>
            <a:lvl1pPr>
              <a:defRPr sz="2100" b="1" u="none">
                <a:solidFill>
                  <a:srgbClr val="CC0033"/>
                </a:solidFill>
                <a:effectLst/>
                <a:latin typeface="Verdana" pitchFamily="34" charset="0"/>
              </a:defRPr>
            </a:lvl1pPr>
          </a:lstStyle>
          <a:p>
            <a:r>
              <a:rPr lang="en-US" dirty="0" smtClean="0"/>
              <a:t>Click to edit Master title style</a:t>
            </a:r>
            <a:endParaRPr lang="en-US" dirty="0"/>
          </a:p>
        </p:txBody>
      </p:sp>
      <p:sp>
        <p:nvSpPr>
          <p:cNvPr id="9" name="Content Placeholder 10"/>
          <p:cNvSpPr>
            <a:spLocks noGrp="1"/>
          </p:cNvSpPr>
          <p:nvPr>
            <p:ph sz="quarter" idx="13"/>
          </p:nvPr>
        </p:nvSpPr>
        <p:spPr>
          <a:xfrm>
            <a:off x="228600" y="2209800"/>
            <a:ext cx="8229600" cy="3810000"/>
          </a:xfrm>
          <a:prstGeom prst="rect">
            <a:avLst/>
          </a:prstGeom>
        </p:spPr>
        <p:txBody>
          <a:bodyPr/>
          <a:lstStyle>
            <a:lvl1pPr>
              <a:defRPr sz="1350" b="0">
                <a:effectLst/>
                <a:latin typeface="Verdana" pitchFamily="34" charset="0"/>
              </a:defRPr>
            </a:lvl1pPr>
            <a:lvl2pPr>
              <a:defRPr sz="1350">
                <a:solidFill>
                  <a:schemeClr val="tx2">
                    <a:lumMod val="75000"/>
                  </a:schemeClr>
                </a:solidFill>
                <a:effectLst/>
                <a:latin typeface="Verdana" pitchFamily="34" charset="0"/>
              </a:defRPr>
            </a:lvl2pPr>
            <a:lvl3pPr>
              <a:defRPr sz="1350">
                <a:solidFill>
                  <a:srgbClr val="CC0033"/>
                </a:solidFill>
                <a:effectLst/>
                <a:latin typeface="Verdana" pitchFamily="34" charset="0"/>
              </a:defRPr>
            </a:lvl3pPr>
            <a:lvl4pPr>
              <a:defRPr sz="1350" i="1">
                <a:effectLst/>
                <a:latin typeface="Verdana" pitchFamily="34" charset="0"/>
              </a:defRPr>
            </a:lvl4pPr>
            <a:lvl5pPr>
              <a:defRPr sz="1350">
                <a:solidFill>
                  <a:schemeClr val="tx1">
                    <a:lumMod val="50000"/>
                    <a:lumOff val="50000"/>
                  </a:schemeClr>
                </a:solidFill>
                <a:effectLst/>
                <a:latin typeface="Verdana"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Rectangle 6"/>
          <p:cNvSpPr>
            <a:spLocks noGrp="1" noChangeArrowheads="1"/>
          </p:cNvSpPr>
          <p:nvPr>
            <p:ph type="sldNum" sz="quarter" idx="14"/>
          </p:nvPr>
        </p:nvSpPr>
        <p:spPr>
          <a:xfrm>
            <a:off x="6553200" y="6245225"/>
            <a:ext cx="2286000" cy="476250"/>
          </a:xfrm>
          <a:prstGeom prst="rect">
            <a:avLst/>
          </a:prstGeom>
        </p:spPr>
        <p:txBody>
          <a:bodyPr/>
          <a:lstStyle>
            <a:lvl1pPr algn="r" eaLnBrk="0" hangingPunct="0">
              <a:defRPr sz="675">
                <a:latin typeface="Verdana" pitchFamily="34" charset="0"/>
                <a:cs typeface="Arial" charset="0"/>
              </a:defRPr>
            </a:lvl1pPr>
          </a:lstStyle>
          <a:p>
            <a:pPr fontAlgn="base">
              <a:spcBef>
                <a:spcPct val="0"/>
              </a:spcBef>
              <a:spcAft>
                <a:spcPct val="0"/>
              </a:spcAft>
              <a:defRPr/>
            </a:pPr>
            <a:fld id="{F2C4FB27-AF04-4B16-93E9-90FC5F9B3A6B}" type="slidenum">
              <a:rPr lang="en-US">
                <a:solidFill>
                  <a:srgbClr val="4D4D4D"/>
                </a:solidFill>
              </a:rPr>
              <a:pPr fontAlgn="base">
                <a:spcBef>
                  <a:spcPct val="0"/>
                </a:spcBef>
                <a:spcAft>
                  <a:spcPct val="0"/>
                </a:spcAft>
                <a:defRPr/>
              </a:pPr>
              <a:t>‹#›</a:t>
            </a:fld>
            <a:endParaRPr lang="en-US" dirty="0">
              <a:solidFill>
                <a:srgbClr val="4D4D4D"/>
              </a:solidFill>
            </a:endParaRPr>
          </a:p>
        </p:txBody>
      </p:sp>
    </p:spTree>
    <p:extLst>
      <p:ext uri="{BB962C8B-B14F-4D97-AF65-F5344CB8AC3E}">
        <p14:creationId xmlns:p14="http://schemas.microsoft.com/office/powerpoint/2010/main" val="57766549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67EA7C-0F8C-4039-89AC-1FA36F40895E}" type="datetimeFigureOut">
              <a:rPr lang="en-US" smtClean="0"/>
              <a:t>3/22/2017</a:t>
            </a:fld>
            <a:endParaRPr lang="en-US"/>
          </a:p>
        </p:txBody>
      </p:sp>
      <p:sp>
        <p:nvSpPr>
          <p:cNvPr id="6" name="Footer Placeholder 5"/>
          <p:cNvSpPr>
            <a:spLocks noGrp="1"/>
          </p:cNvSpPr>
          <p:nvPr>
            <p:ph type="ftr" sz="quarter" idx="11"/>
          </p:nvPr>
        </p:nvSpPr>
        <p:spPr/>
        <p:txBody>
          <a:bodyPr/>
          <a:lstStyle/>
          <a:p>
            <a:r>
              <a:rPr lang="en-US" dirty="0" smtClean="0"/>
              <a:t>Financial Lines Claims</a:t>
            </a:r>
          </a:p>
        </p:txBody>
      </p:sp>
      <p:sp>
        <p:nvSpPr>
          <p:cNvPr id="7" name="Slide Number Placeholder 6"/>
          <p:cNvSpPr>
            <a:spLocks noGrp="1"/>
          </p:cNvSpPr>
          <p:nvPr>
            <p:ph type="sldNum" sz="quarter" idx="12"/>
          </p:nvPr>
        </p:nvSpPr>
        <p:spPr/>
        <p:txBody>
          <a:bodyPr/>
          <a:lstStyle/>
          <a:p>
            <a:fld id="{00F32F44-9491-4AF3-B06B-D20EB4423097}" type="slidenum">
              <a:rPr lang="en-US" smtClean="0"/>
              <a:t>‹#›</a:t>
            </a:fld>
            <a:endParaRPr lang="en-US"/>
          </a:p>
        </p:txBody>
      </p:sp>
    </p:spTree>
    <p:extLst>
      <p:ext uri="{BB962C8B-B14F-4D97-AF65-F5344CB8AC3E}">
        <p14:creationId xmlns:p14="http://schemas.microsoft.com/office/powerpoint/2010/main" val="153107491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067EA7C-0F8C-4039-89AC-1FA36F40895E}" type="datetimeFigureOut">
              <a:rPr lang="en-US" smtClean="0"/>
              <a:t>3/22/2017</a:t>
            </a:fld>
            <a:endParaRPr lang="en-US"/>
          </a:p>
        </p:txBody>
      </p:sp>
      <p:sp>
        <p:nvSpPr>
          <p:cNvPr id="8" name="Footer Placeholder 7"/>
          <p:cNvSpPr>
            <a:spLocks noGrp="1"/>
          </p:cNvSpPr>
          <p:nvPr>
            <p:ph type="ftr" sz="quarter" idx="11"/>
          </p:nvPr>
        </p:nvSpPr>
        <p:spPr/>
        <p:txBody>
          <a:bodyPr/>
          <a:lstStyle/>
          <a:p>
            <a:r>
              <a:rPr lang="en-US" dirty="0" smtClean="0"/>
              <a:t>Financial Lines Claims</a:t>
            </a:r>
          </a:p>
        </p:txBody>
      </p:sp>
      <p:sp>
        <p:nvSpPr>
          <p:cNvPr id="9" name="Slide Number Placeholder 8"/>
          <p:cNvSpPr>
            <a:spLocks noGrp="1"/>
          </p:cNvSpPr>
          <p:nvPr>
            <p:ph type="sldNum" sz="quarter" idx="12"/>
          </p:nvPr>
        </p:nvSpPr>
        <p:spPr/>
        <p:txBody>
          <a:bodyPr/>
          <a:lstStyle/>
          <a:p>
            <a:fld id="{00F32F44-9491-4AF3-B06B-D20EB4423097}" type="slidenum">
              <a:rPr lang="en-US" smtClean="0"/>
              <a:t>‹#›</a:t>
            </a:fld>
            <a:endParaRPr lang="en-US"/>
          </a:p>
        </p:txBody>
      </p:sp>
    </p:spTree>
    <p:extLst>
      <p:ext uri="{BB962C8B-B14F-4D97-AF65-F5344CB8AC3E}">
        <p14:creationId xmlns:p14="http://schemas.microsoft.com/office/powerpoint/2010/main" val="378107021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067EA7C-0F8C-4039-89AC-1FA36F40895E}" type="datetimeFigureOut">
              <a:rPr lang="en-US" smtClean="0"/>
              <a:t>3/22/2017</a:t>
            </a:fld>
            <a:endParaRPr lang="en-US"/>
          </a:p>
        </p:txBody>
      </p:sp>
      <p:sp>
        <p:nvSpPr>
          <p:cNvPr id="4" name="Footer Placeholder 3"/>
          <p:cNvSpPr>
            <a:spLocks noGrp="1"/>
          </p:cNvSpPr>
          <p:nvPr>
            <p:ph type="ftr" sz="quarter" idx="11"/>
          </p:nvPr>
        </p:nvSpPr>
        <p:spPr/>
        <p:txBody>
          <a:bodyPr/>
          <a:lstStyle/>
          <a:p>
            <a:r>
              <a:rPr lang="en-US" dirty="0" smtClean="0"/>
              <a:t>Financial Lines Claims</a:t>
            </a:r>
          </a:p>
        </p:txBody>
      </p:sp>
      <p:sp>
        <p:nvSpPr>
          <p:cNvPr id="5" name="Slide Number Placeholder 4"/>
          <p:cNvSpPr>
            <a:spLocks noGrp="1"/>
          </p:cNvSpPr>
          <p:nvPr>
            <p:ph type="sldNum" sz="quarter" idx="12"/>
          </p:nvPr>
        </p:nvSpPr>
        <p:spPr/>
        <p:txBody>
          <a:bodyPr/>
          <a:lstStyle/>
          <a:p>
            <a:fld id="{00F32F44-9491-4AF3-B06B-D20EB4423097}" type="slidenum">
              <a:rPr lang="en-US" smtClean="0"/>
              <a:t>‹#›</a:t>
            </a:fld>
            <a:endParaRPr lang="en-US"/>
          </a:p>
        </p:txBody>
      </p:sp>
    </p:spTree>
    <p:extLst>
      <p:ext uri="{BB962C8B-B14F-4D97-AF65-F5344CB8AC3E}">
        <p14:creationId xmlns:p14="http://schemas.microsoft.com/office/powerpoint/2010/main" val="413539044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67EA7C-0F8C-4039-89AC-1FA36F40895E}" type="datetimeFigureOut">
              <a:rPr lang="en-US" smtClean="0"/>
              <a:t>3/22/2017</a:t>
            </a:fld>
            <a:endParaRPr lang="en-US"/>
          </a:p>
        </p:txBody>
      </p:sp>
      <p:sp>
        <p:nvSpPr>
          <p:cNvPr id="3" name="Footer Placeholder 2"/>
          <p:cNvSpPr>
            <a:spLocks noGrp="1"/>
          </p:cNvSpPr>
          <p:nvPr>
            <p:ph type="ftr" sz="quarter" idx="11"/>
          </p:nvPr>
        </p:nvSpPr>
        <p:spPr/>
        <p:txBody>
          <a:bodyPr/>
          <a:lstStyle/>
          <a:p>
            <a:r>
              <a:rPr lang="en-US" dirty="0" smtClean="0"/>
              <a:t>Financial Lines Claims</a:t>
            </a:r>
          </a:p>
        </p:txBody>
      </p:sp>
      <p:sp>
        <p:nvSpPr>
          <p:cNvPr id="4" name="Slide Number Placeholder 3"/>
          <p:cNvSpPr>
            <a:spLocks noGrp="1"/>
          </p:cNvSpPr>
          <p:nvPr>
            <p:ph type="sldNum" sz="quarter" idx="12"/>
          </p:nvPr>
        </p:nvSpPr>
        <p:spPr/>
        <p:txBody>
          <a:bodyPr/>
          <a:lstStyle/>
          <a:p>
            <a:fld id="{00F32F44-9491-4AF3-B06B-D20EB4423097}" type="slidenum">
              <a:rPr lang="en-US" smtClean="0"/>
              <a:t>‹#›</a:t>
            </a:fld>
            <a:endParaRPr lang="en-US"/>
          </a:p>
        </p:txBody>
      </p:sp>
    </p:spTree>
    <p:extLst>
      <p:ext uri="{BB962C8B-B14F-4D97-AF65-F5344CB8AC3E}">
        <p14:creationId xmlns:p14="http://schemas.microsoft.com/office/powerpoint/2010/main" val="416416951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67EA7C-0F8C-4039-89AC-1FA36F40895E}" type="datetimeFigureOut">
              <a:rPr lang="en-US" smtClean="0"/>
              <a:t>3/22/2017</a:t>
            </a:fld>
            <a:endParaRPr lang="en-US"/>
          </a:p>
        </p:txBody>
      </p:sp>
      <p:sp>
        <p:nvSpPr>
          <p:cNvPr id="6" name="Footer Placeholder 5"/>
          <p:cNvSpPr>
            <a:spLocks noGrp="1"/>
          </p:cNvSpPr>
          <p:nvPr>
            <p:ph type="ftr" sz="quarter" idx="11"/>
          </p:nvPr>
        </p:nvSpPr>
        <p:spPr/>
        <p:txBody>
          <a:bodyPr/>
          <a:lstStyle/>
          <a:p>
            <a:r>
              <a:rPr lang="en-US" dirty="0" smtClean="0"/>
              <a:t>Financial Lines Claims</a:t>
            </a:r>
          </a:p>
        </p:txBody>
      </p:sp>
      <p:sp>
        <p:nvSpPr>
          <p:cNvPr id="7" name="Slide Number Placeholder 6"/>
          <p:cNvSpPr>
            <a:spLocks noGrp="1"/>
          </p:cNvSpPr>
          <p:nvPr>
            <p:ph type="sldNum" sz="quarter" idx="12"/>
          </p:nvPr>
        </p:nvSpPr>
        <p:spPr/>
        <p:txBody>
          <a:bodyPr/>
          <a:lstStyle/>
          <a:p>
            <a:fld id="{00F32F44-9491-4AF3-B06B-D20EB4423097}" type="slidenum">
              <a:rPr lang="en-US" smtClean="0"/>
              <a:t>‹#›</a:t>
            </a:fld>
            <a:endParaRPr lang="en-US"/>
          </a:p>
        </p:txBody>
      </p:sp>
    </p:spTree>
    <p:extLst>
      <p:ext uri="{BB962C8B-B14F-4D97-AF65-F5344CB8AC3E}">
        <p14:creationId xmlns:p14="http://schemas.microsoft.com/office/powerpoint/2010/main" val="265621537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microsoft.com/office/2007/relationships/hdphoto" Target="../media/hdphoto2.wdp"/><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jpeg"/><Relationship Id="rId2" Type="http://schemas.openxmlformats.org/officeDocument/2006/relationships/slideLayout" Target="../slideLayouts/slideLayout2.xml"/><Relationship Id="rId16" Type="http://schemas.microsoft.com/office/2007/relationships/hdphoto" Target="../media/hdphoto1.wdp"/><Relationship Id="rId20" Type="http://schemas.microsoft.com/office/2007/relationships/hdphoto" Target="../media/hdphoto3.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3" Type="http://schemas.openxmlformats.org/officeDocument/2006/relationships/slideLayout" Target="../slideLayouts/slideLayout20.xml"/><Relationship Id="rId21" Type="http://schemas.openxmlformats.org/officeDocument/2006/relationships/slideLayout" Target="../slideLayouts/slideLayout38.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5" Type="http://schemas.openxmlformats.org/officeDocument/2006/relationships/image" Target="../media/image4.jpeg"/><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slideLayout" Target="../slideLayouts/slideLayout37.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24" Type="http://schemas.openxmlformats.org/officeDocument/2006/relationships/theme" Target="../theme/theme6.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23" Type="http://schemas.openxmlformats.org/officeDocument/2006/relationships/slideLayout" Target="../slideLayouts/slideLayout40.xml"/><Relationship Id="rId10" Type="http://schemas.openxmlformats.org/officeDocument/2006/relationships/slideLayout" Target="../slideLayouts/slideLayout27.xml"/><Relationship Id="rId19" Type="http://schemas.openxmlformats.org/officeDocument/2006/relationships/slideLayout" Target="../slideLayouts/slideLayout36.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p:cNvPicPr>
            <a:picLocks noChangeAspect="1"/>
          </p:cNvPicPr>
          <p:nvPr/>
        </p:nvPicPr>
        <p:blipFill>
          <a:blip r:embed="rId15" cstate="print">
            <a:duotone>
              <a:schemeClr val="bg2">
                <a:shade val="45000"/>
                <a:satMod val="135000"/>
              </a:schemeClr>
              <a:prstClr val="white"/>
            </a:duotone>
            <a:extLst>
              <a:ext uri="{BEBA8EAE-BF5A-486C-A8C5-ECC9F3942E4B}">
                <a14:imgProps xmlns:a14="http://schemas.microsoft.com/office/drawing/2010/main">
                  <a14:imgLayer r:embed="rId16">
                    <a14:imgEffect>
                      <a14:sharpenSoften amount="78000"/>
                    </a14:imgEffect>
                    <a14:imgEffect>
                      <a14:brightnessContrast bright="99000" contrast="100000"/>
                    </a14:imgEffect>
                  </a14:imgLayer>
                </a14:imgProps>
              </a:ext>
              <a:ext uri="{28A0092B-C50C-407E-A947-70E740481C1C}">
                <a14:useLocalDpi xmlns:a14="http://schemas.microsoft.com/office/drawing/2010/main" val="0"/>
              </a:ext>
            </a:extLst>
          </a:blip>
          <a:stretch>
            <a:fillRect/>
          </a:stretch>
        </p:blipFill>
        <p:spPr>
          <a:xfrm>
            <a:off x="2971800" y="0"/>
            <a:ext cx="2846296" cy="16010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8"/>
          <p:cNvPicPr>
            <a:picLocks noChangeAspect="1"/>
          </p:cNvPicPr>
          <p:nvPr/>
        </p:nvPicPr>
        <p:blipFill>
          <a:blip r:embed="rId17">
            <a:extLst>
              <a:ext uri="{BEBA8EAE-BF5A-486C-A8C5-ECC9F3942E4B}">
                <a14:imgProps xmlns:a14="http://schemas.microsoft.com/office/drawing/2010/main">
                  <a14:imgLayer r:embed="rId1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023847" y="13788"/>
            <a:ext cx="2133600" cy="1338834"/>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smtClean="0"/>
              <a:t>22</a:t>
            </a:r>
            <a:r>
              <a:rPr lang="en-US" baseline="30000" dirty="0" smtClean="0"/>
              <a:t>nd</a:t>
            </a:r>
            <a:r>
              <a:rPr lang="en-US" dirty="0" smtClean="0"/>
              <a:t> March 2017</a:t>
            </a: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Financial Lines Claims</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F32F44-9491-4AF3-B06B-D20EB4423097}" type="slidenum">
              <a:rPr lang="en-US" smtClean="0"/>
              <a:t>‹#›</a:t>
            </a:fld>
            <a:endParaRPr lang="en-US" dirty="0"/>
          </a:p>
        </p:txBody>
      </p:sp>
      <p:pic>
        <p:nvPicPr>
          <p:cNvPr id="8" name="Picture 7"/>
          <p:cNvPicPr>
            <a:picLocks noChangeAspect="1"/>
          </p:cNvPicPr>
          <p:nvPr/>
        </p:nvPicPr>
        <p:blipFill rotWithShape="1">
          <a:blip r:embed="rId19">
            <a:extLst>
              <a:ext uri="{BEBA8EAE-BF5A-486C-A8C5-ECC9F3942E4B}">
                <a14:imgProps xmlns:a14="http://schemas.microsoft.com/office/drawing/2010/main">
                  <a14:imgLayer r:embed="rId20">
                    <a14:imgEffect>
                      <a14:brightnessContrast bright="-20000"/>
                    </a14:imgEffect>
                  </a14:imgLayer>
                </a14:imgProps>
              </a:ext>
              <a:ext uri="{28A0092B-C50C-407E-A947-70E740481C1C}">
                <a14:useLocalDpi xmlns:a14="http://schemas.microsoft.com/office/drawing/2010/main" val="0"/>
              </a:ext>
            </a:extLst>
          </a:blip>
          <a:srcRect l="18823" r="14353"/>
          <a:stretch/>
        </p:blipFill>
        <p:spPr>
          <a:xfrm>
            <a:off x="-13446" y="17928"/>
            <a:ext cx="1028610" cy="1539293"/>
          </a:xfrm>
          <a:prstGeom prst="rect">
            <a:avLst/>
          </a:prstGeom>
        </p:spPr>
      </p:pic>
    </p:spTree>
    <p:extLst>
      <p:ext uri="{BB962C8B-B14F-4D97-AF65-F5344CB8AC3E}">
        <p14:creationId xmlns:p14="http://schemas.microsoft.com/office/powerpoint/2010/main" val="2999926255"/>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2" r:id="rId13"/>
  </p:sldLayoutIdLst>
  <p:timing>
    <p:tnLst>
      <p:par>
        <p:cTn id="1" dur="indefinite" restart="never" nodeType="tmRoot"/>
      </p:par>
    </p:tnLst>
  </p:timing>
  <p:txStyles>
    <p:titleStyle>
      <a:lvl1pPr algn="ctr" defTabSz="914400" rtl="0" eaLnBrk="1" latinLnBrk="0" hangingPunct="1">
        <a:spcBef>
          <a:spcPct val="0"/>
        </a:spcBef>
        <a:buNone/>
        <a:defRPr sz="3600" b="1" kern="1200">
          <a:solidFill>
            <a:srgbClr val="C00000"/>
          </a:solidFill>
          <a:latin typeface="Verdana" pitchFamily="34" charset="0"/>
          <a:ea typeface="Verdana" pitchFamily="34" charset="0"/>
          <a:cs typeface="Verdana" pitchFamily="34" charset="0"/>
        </a:defRPr>
      </a:lvl1pPr>
    </p:titleStyle>
    <p:bodyStyle>
      <a:lvl1pPr marL="342900" indent="-342900" algn="l" defTabSz="914400" rtl="0" eaLnBrk="1" latinLnBrk="0" hangingPunct="1">
        <a:spcBef>
          <a:spcPct val="20000"/>
        </a:spcBef>
        <a:buFont typeface="Arial" pitchFamily="34" charset="0"/>
        <a:buChar char="•"/>
        <a:defRPr sz="3200" b="1" kern="1200">
          <a:solidFill>
            <a:schemeClr val="tx2">
              <a:lumMod val="75000"/>
            </a:schemeClr>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800" b="1" kern="1200">
          <a:solidFill>
            <a:schemeClr val="tx2">
              <a:lumMod val="75000"/>
            </a:schemeClr>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400" b="1" kern="1200">
          <a:solidFill>
            <a:schemeClr val="tx2">
              <a:lumMod val="75000"/>
            </a:schemeClr>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1629210"/>
      </p:ext>
    </p:extLst>
  </p:cSld>
  <p:clrMap bg1="lt1" tx1="dk1" bg2="lt2" tx2="dk2" accent1="accent1" accent2="accent2" accent3="accent3" accent4="accent4" accent5="accent5" accent6="accent6" hlink="hlink" folHlink="folHlink"/>
  <p:sldLayoutIdLst>
    <p:sldLayoutId id="2147483665"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1629210"/>
      </p:ext>
    </p:extLst>
  </p:cSld>
  <p:clrMap bg1="lt1" tx1="dk1" bg2="lt2" tx2="dk2" accent1="accent1" accent2="accent2" accent3="accent3" accent4="accent4" accent5="accent5" accent6="accent6" hlink="hlink" folHlink="folHlink"/>
  <p:sldLayoutIdLst>
    <p:sldLayoutId id="2147483667"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2277397"/>
      </p:ext>
    </p:extLst>
  </p:cSld>
  <p:clrMap bg1="lt1" tx1="dk1" bg2="lt2" tx2="dk2" accent1="accent1" accent2="accent2" accent3="accent3" accent4="accent4" accent5="accent5" accent6="accent6" hlink="hlink" folHlink="folHlink"/>
  <p:sldLayoutIdLst>
    <p:sldLayoutId id="214748366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7002978"/>
      </p:ext>
    </p:extLst>
  </p:cSld>
  <p:clrMap bg1="lt1" tx1="dk1" bg2="lt2" tx2="dk2" accent1="accent1" accent2="accent2" accent3="accent3" accent4="accent4" accent5="accent5" accent6="accent6" hlink="hlink" folHlink="folHlink"/>
  <p:sldLayoutIdLst>
    <p:sldLayoutId id="2147483671"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9144000" cy="6858000"/>
            <a:chOff x="0" y="0"/>
            <a:chExt cx="12192000" cy="6858000"/>
          </a:xfrm>
        </p:grpSpPr>
        <p:sp>
          <p:nvSpPr>
            <p:cNvPr id="7" name="Rectangle 6"/>
            <p:cNvSpPr/>
            <p:nvPr/>
          </p:nvSpPr>
          <p:spPr>
            <a:xfrm>
              <a:off x="0" y="0"/>
              <a:ext cx="12192000" cy="6858000"/>
            </a:xfrm>
            <a:prstGeom prst="rect">
              <a:avLst/>
            </a:prstGeom>
            <a:blipFill>
              <a:blip r:embed="rId25">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866216" y="973668"/>
            <a:ext cx="6571060"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66216" y="2603500"/>
            <a:ext cx="6571060"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989829" y="6391839"/>
            <a:ext cx="742949" cy="304799"/>
          </a:xfrm>
          <a:prstGeom prst="rect">
            <a:avLst/>
          </a:prstGeom>
        </p:spPr>
        <p:txBody>
          <a:bodyPr vert="horz" lIns="91440" tIns="45720" rIns="91440" bIns="45720" rtlCol="0" anchor="ctr"/>
          <a:lstStyle>
            <a:lvl1pPr algn="r">
              <a:defRPr sz="750" b="1" i="0">
                <a:solidFill>
                  <a:schemeClr val="accent1"/>
                </a:solidFill>
              </a:defRPr>
            </a:lvl1pPr>
          </a:lstStyle>
          <a:p>
            <a:fld id="{D9B2535E-2C42-4570-B30B-72A676DF4072}" type="datetimeFigureOut">
              <a:rPr lang="en-US" smtClean="0">
                <a:solidFill>
                  <a:srgbClr val="B31166"/>
                </a:solidFill>
              </a:rPr>
              <a:pPr/>
              <a:t>3/22/2017</a:t>
            </a:fld>
            <a:endParaRPr lang="en-US">
              <a:solidFill>
                <a:srgbClr val="B31166"/>
              </a:solidFill>
            </a:endParaRPr>
          </a:p>
        </p:txBody>
      </p:sp>
      <p:sp>
        <p:nvSpPr>
          <p:cNvPr id="5" name="Footer Placeholder 4"/>
          <p:cNvSpPr>
            <a:spLocks noGrp="1"/>
          </p:cNvSpPr>
          <p:nvPr>
            <p:ph type="ftr" sz="quarter" idx="3"/>
          </p:nvPr>
        </p:nvSpPr>
        <p:spPr>
          <a:xfrm>
            <a:off x="420833" y="6391839"/>
            <a:ext cx="2894846" cy="304801"/>
          </a:xfrm>
          <a:prstGeom prst="rect">
            <a:avLst/>
          </a:prstGeom>
        </p:spPr>
        <p:txBody>
          <a:bodyPr vert="horz" lIns="91440" tIns="45720" rIns="91440" bIns="45720" rtlCol="0" anchor="ctr"/>
          <a:lstStyle>
            <a:lvl1pPr algn="l">
              <a:defRPr sz="750" b="1" i="0">
                <a:solidFill>
                  <a:schemeClr val="accent1"/>
                </a:solidFill>
              </a:defRPr>
            </a:lvl1pPr>
          </a:lstStyle>
          <a:p>
            <a:endParaRPr lang="en-US">
              <a:solidFill>
                <a:srgbClr val="B31166"/>
              </a:solidFill>
            </a:endParaRPr>
          </a:p>
        </p:txBody>
      </p:sp>
      <p:sp>
        <p:nvSpPr>
          <p:cNvPr id="21" name="Rectangle 20"/>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7764406" y="295730"/>
            <a:ext cx="628649" cy="767687"/>
          </a:xfrm>
          <a:prstGeom prst="rect">
            <a:avLst/>
          </a:prstGeom>
        </p:spPr>
        <p:txBody>
          <a:bodyPr vert="horz" lIns="91440" tIns="45720" rIns="91440" bIns="45720" rtlCol="0" anchor="b"/>
          <a:lstStyle>
            <a:lvl1pPr algn="ctr">
              <a:defRPr sz="2100" b="0" i="0">
                <a:solidFill>
                  <a:schemeClr val="bg1"/>
                </a:solidFill>
              </a:defRPr>
            </a:lvl1pPr>
          </a:lstStyle>
          <a:p>
            <a:fld id="{E6784A27-C6FD-454B-B0D1-03459CB41BBE}"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22983082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Lst>
  <p:txStyles>
    <p:titleStyle>
      <a:lvl1pPr algn="l" defTabSz="342900" rtl="0" eaLnBrk="1" latinLnBrk="0" hangingPunct="1">
        <a:spcBef>
          <a:spcPct val="0"/>
        </a:spcBef>
        <a:buNone/>
        <a:defRPr sz="27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SzPct val="80000"/>
        <a:buFont typeface="Wingdings 3" charset="2"/>
        <a:buChar char=""/>
        <a:defRPr sz="1350" b="0" i="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sz="1050" b="0" i="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340" y="685800"/>
            <a:ext cx="7772400" cy="1470025"/>
          </a:xfrm>
        </p:spPr>
        <p:txBody>
          <a:bodyPr/>
          <a:lstStyle/>
          <a:p>
            <a:r>
              <a:rPr lang="en-US" dirty="0" smtClean="0"/>
              <a:t>Insurance Claims Workshop</a:t>
            </a:r>
            <a:endParaRPr lang="en-US" dirty="0"/>
          </a:p>
        </p:txBody>
      </p:sp>
      <p:sp>
        <p:nvSpPr>
          <p:cNvPr id="3" name="Subtitle 2"/>
          <p:cNvSpPr>
            <a:spLocks noGrp="1"/>
          </p:cNvSpPr>
          <p:nvPr>
            <p:ph type="subTitle" idx="1"/>
          </p:nvPr>
        </p:nvSpPr>
        <p:spPr>
          <a:xfrm>
            <a:off x="1371600" y="1752600"/>
            <a:ext cx="6400800" cy="1752600"/>
          </a:xfrm>
        </p:spPr>
        <p:txBody>
          <a:bodyPr/>
          <a:lstStyle/>
          <a:p>
            <a:r>
              <a:rPr lang="en-US" dirty="0" smtClean="0"/>
              <a:t>Financial Lines Claims</a:t>
            </a:r>
          </a:p>
          <a:p>
            <a:r>
              <a:rPr lang="en-US" sz="2400" dirty="0" smtClean="0"/>
              <a:t>Loss Scenarios &amp; Claims Adjustments</a:t>
            </a:r>
            <a:endParaRPr lang="en-US" sz="2400" dirty="0"/>
          </a:p>
        </p:txBody>
      </p:sp>
      <p:sp>
        <p:nvSpPr>
          <p:cNvPr id="4" name="Subtitle 2"/>
          <p:cNvSpPr txBox="1">
            <a:spLocks/>
          </p:cNvSpPr>
          <p:nvPr/>
        </p:nvSpPr>
        <p:spPr>
          <a:xfrm>
            <a:off x="1548581" y="39624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b="1" kern="1200">
                <a:solidFill>
                  <a:schemeClr val="tx2">
                    <a:lumMod val="75000"/>
                  </a:schemeClr>
                </a:solidFill>
                <a:latin typeface="Verdana" pitchFamily="34" charset="0"/>
                <a:ea typeface="Verdana" pitchFamily="34" charset="0"/>
                <a:cs typeface="Verdana" pitchFamily="34" charset="0"/>
              </a:defRPr>
            </a:lvl1pPr>
            <a:lvl2pPr marL="457200" indent="0" algn="ctr" defTabSz="914400" rtl="0" eaLnBrk="1" latinLnBrk="0" hangingPunct="1">
              <a:spcBef>
                <a:spcPct val="20000"/>
              </a:spcBef>
              <a:buFont typeface="Arial" pitchFamily="34" charset="0"/>
              <a:buNone/>
              <a:defRPr sz="2800" b="1" kern="1200">
                <a:solidFill>
                  <a:schemeClr val="tx1">
                    <a:tint val="75000"/>
                  </a:schemeClr>
                </a:solidFill>
                <a:latin typeface="Verdana" pitchFamily="34" charset="0"/>
                <a:ea typeface="Verdana" pitchFamily="34" charset="0"/>
                <a:cs typeface="Verdana" pitchFamily="34" charset="0"/>
              </a:defRPr>
            </a:lvl2pPr>
            <a:lvl3pPr marL="914400" indent="0" algn="ctr" defTabSz="914400" rtl="0" eaLnBrk="1" latinLnBrk="0" hangingPunct="1">
              <a:spcBef>
                <a:spcPct val="20000"/>
              </a:spcBef>
              <a:buFont typeface="Arial" pitchFamily="34" charset="0"/>
              <a:buNone/>
              <a:defRPr sz="2400" b="1" kern="1200">
                <a:solidFill>
                  <a:schemeClr val="tx1">
                    <a:tint val="75000"/>
                  </a:schemeClr>
                </a:solidFill>
                <a:latin typeface="Verdana" pitchFamily="34" charset="0"/>
                <a:ea typeface="Verdana" pitchFamily="34" charset="0"/>
                <a:cs typeface="Verdana" pitchFamily="34" charset="0"/>
              </a:defRPr>
            </a:lvl3pPr>
            <a:lvl4pPr marL="1371600" indent="0" algn="ctr" defTabSz="914400" rtl="0" eaLnBrk="1" latinLnBrk="0" hangingPunct="1">
              <a:spcBef>
                <a:spcPct val="20000"/>
              </a:spcBef>
              <a:buFont typeface="Arial" pitchFamily="34" charset="0"/>
              <a:buNone/>
              <a:defRPr sz="2000" b="1" kern="1200">
                <a:solidFill>
                  <a:schemeClr val="tx1">
                    <a:tint val="75000"/>
                  </a:schemeClr>
                </a:solidFill>
                <a:latin typeface="Verdana" pitchFamily="34" charset="0"/>
                <a:ea typeface="Verdana" pitchFamily="34" charset="0"/>
                <a:cs typeface="Verdana" pitchFamily="34" charset="0"/>
              </a:defRPr>
            </a:lvl4pPr>
            <a:lvl5pPr marL="1828800" indent="0" algn="ctr" defTabSz="914400" rtl="0" eaLnBrk="1" latinLnBrk="0" hangingPunct="1">
              <a:spcBef>
                <a:spcPct val="20000"/>
              </a:spcBef>
              <a:buFont typeface="Arial" pitchFamily="34" charset="0"/>
              <a:buNone/>
              <a:defRPr sz="2000" b="1" kern="1200">
                <a:solidFill>
                  <a:schemeClr val="tx1">
                    <a:tint val="75000"/>
                  </a:schemeClr>
                </a:solidFill>
                <a:latin typeface="Verdana" pitchFamily="34" charset="0"/>
                <a:ea typeface="Verdana" pitchFamily="34" charset="0"/>
                <a:cs typeface="Verdana"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400" dirty="0" smtClean="0"/>
              <a:t>Part One</a:t>
            </a:r>
          </a:p>
          <a:p>
            <a:r>
              <a:rPr lang="en-US" sz="1800" dirty="0" smtClean="0"/>
              <a:t>Causes &amp; Trend</a:t>
            </a:r>
          </a:p>
          <a:p>
            <a:endParaRPr lang="en-US" sz="2400" dirty="0" smtClean="0"/>
          </a:p>
          <a:p>
            <a:r>
              <a:rPr lang="en-US" sz="2400" dirty="0" smtClean="0"/>
              <a:t>By:	</a:t>
            </a:r>
            <a:r>
              <a:rPr lang="en-US" sz="2400" dirty="0" err="1" smtClean="0"/>
              <a:t>Uzair</a:t>
            </a:r>
            <a:r>
              <a:rPr lang="en-US" sz="2400" dirty="0" smtClean="0"/>
              <a:t> </a:t>
            </a:r>
            <a:r>
              <a:rPr lang="en-US" sz="2400" dirty="0" err="1" smtClean="0"/>
              <a:t>Mirza</a:t>
            </a:r>
            <a:endParaRPr lang="en-US" sz="2400" dirty="0"/>
          </a:p>
        </p:txBody>
      </p:sp>
    </p:spTree>
    <p:extLst>
      <p:ext uri="{BB962C8B-B14F-4D97-AF65-F5344CB8AC3E}">
        <p14:creationId xmlns:p14="http://schemas.microsoft.com/office/powerpoint/2010/main" val="20733541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Both Correct</a:t>
            </a:r>
            <a:endParaRPr lang="en-US" dirty="0"/>
          </a:p>
        </p:txBody>
      </p:sp>
      <p:sp>
        <p:nvSpPr>
          <p:cNvPr id="3" name="Subtitle 2"/>
          <p:cNvSpPr txBox="1">
            <a:spLocks/>
          </p:cNvSpPr>
          <p:nvPr/>
        </p:nvSpPr>
        <p:spPr>
          <a:xfrm>
            <a:off x="609600" y="1752600"/>
            <a:ext cx="8153400" cy="3962400"/>
          </a:xfrm>
          <a:prstGeom prst="rect">
            <a:avLst/>
          </a:prstGeom>
        </p:spPr>
        <p:txBody>
          <a:bodyPr/>
          <a:lstStyle>
            <a:lvl1pPr marL="342900" indent="-342900" algn="l" defTabSz="914400" rtl="0" eaLnBrk="1" latinLnBrk="0" hangingPunct="1">
              <a:spcBef>
                <a:spcPct val="20000"/>
              </a:spcBef>
              <a:buFont typeface="Arial" pitchFamily="34" charset="0"/>
              <a:buChar char="•"/>
              <a:defRPr sz="3200" b="1" kern="1200">
                <a:solidFill>
                  <a:schemeClr val="tx2">
                    <a:lumMod val="75000"/>
                  </a:schemeClr>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800" b="1" kern="1200">
                <a:solidFill>
                  <a:schemeClr val="tx2">
                    <a:lumMod val="75000"/>
                  </a:schemeClr>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400" b="1" kern="1200">
                <a:solidFill>
                  <a:schemeClr val="tx2">
                    <a:lumMod val="75000"/>
                  </a:schemeClr>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b="0" dirty="0" smtClean="0"/>
              <a:t>Crude and violent Crime generally on the rise during the periods of economic distress coupled with political instability and deteriorated law and order</a:t>
            </a:r>
            <a:endParaRPr lang="en-US" sz="2800" b="0" dirty="0"/>
          </a:p>
          <a:p>
            <a:r>
              <a:rPr lang="en-US" sz="2800" b="0" dirty="0" smtClean="0"/>
              <a:t>Incidents of Frauds and forgeries increase during periods economic growth but not-that-effective law enforcement</a:t>
            </a:r>
          </a:p>
          <a:p>
            <a:pPr marL="0" indent="0">
              <a:buNone/>
            </a:pPr>
            <a:endParaRPr lang="en-US" sz="2800" b="0" dirty="0" smtClean="0"/>
          </a:p>
        </p:txBody>
      </p:sp>
    </p:spTree>
    <p:extLst>
      <p:ext uri="{BB962C8B-B14F-4D97-AF65-F5344CB8AC3E}">
        <p14:creationId xmlns:p14="http://schemas.microsoft.com/office/powerpoint/2010/main" val="21516439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Macro Factors</a:t>
            </a:r>
            <a:endParaRPr lang="en-US" dirty="0"/>
          </a:p>
        </p:txBody>
      </p:sp>
      <p:sp>
        <p:nvSpPr>
          <p:cNvPr id="3" name="Subtitle 2"/>
          <p:cNvSpPr txBox="1">
            <a:spLocks/>
          </p:cNvSpPr>
          <p:nvPr/>
        </p:nvSpPr>
        <p:spPr>
          <a:xfrm>
            <a:off x="609600" y="1752600"/>
            <a:ext cx="8153400" cy="3962400"/>
          </a:xfrm>
          <a:prstGeom prst="rect">
            <a:avLst/>
          </a:prstGeom>
        </p:spPr>
        <p:txBody>
          <a:bodyPr/>
          <a:lstStyle>
            <a:lvl1pPr marL="342900" indent="-342900" algn="l" defTabSz="914400" rtl="0" eaLnBrk="1" latinLnBrk="0" hangingPunct="1">
              <a:spcBef>
                <a:spcPct val="20000"/>
              </a:spcBef>
              <a:buFont typeface="Arial" pitchFamily="34" charset="0"/>
              <a:buChar char="•"/>
              <a:defRPr sz="3200" b="1" kern="1200">
                <a:solidFill>
                  <a:schemeClr val="tx2">
                    <a:lumMod val="75000"/>
                  </a:schemeClr>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800" b="1" kern="1200">
                <a:solidFill>
                  <a:schemeClr val="tx2">
                    <a:lumMod val="75000"/>
                  </a:schemeClr>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400" b="1" kern="1200">
                <a:solidFill>
                  <a:schemeClr val="tx2">
                    <a:lumMod val="75000"/>
                  </a:schemeClr>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b="0" dirty="0"/>
              <a:t>Crime is episodic and there is no singular effect of </a:t>
            </a:r>
            <a:r>
              <a:rPr lang="en-US" sz="2800" b="0" dirty="0" smtClean="0"/>
              <a:t>the economy </a:t>
            </a:r>
            <a:r>
              <a:rPr lang="en-US" sz="2800" b="0" dirty="0"/>
              <a:t>on crime. </a:t>
            </a:r>
            <a:r>
              <a:rPr lang="en-US" sz="2800" b="0" dirty="0" smtClean="0"/>
              <a:t>It </a:t>
            </a:r>
            <a:r>
              <a:rPr lang="en-US" sz="2800" b="0" dirty="0"/>
              <a:t>is </a:t>
            </a:r>
            <a:r>
              <a:rPr lang="en-US" sz="2800" b="0" dirty="0" smtClean="0"/>
              <a:t>necessary </a:t>
            </a:r>
            <a:r>
              <a:rPr lang="en-US" sz="2800" b="0" dirty="0"/>
              <a:t>to understand what type of period we are in. </a:t>
            </a:r>
            <a:endParaRPr lang="en-US" sz="2800" b="0" dirty="0" smtClean="0"/>
          </a:p>
          <a:p>
            <a:r>
              <a:rPr lang="en-US" sz="2800" b="0" dirty="0" smtClean="0"/>
              <a:t>The </a:t>
            </a:r>
            <a:r>
              <a:rPr lang="en-US" sz="2800" b="0" dirty="0"/>
              <a:t>presence of gangs, weapons availability, the availability and level of protection of potential targets etc., and the effectiveness of law enforcement activity all play a significant role in enabling or restraining overall crime levels.</a:t>
            </a:r>
          </a:p>
          <a:p>
            <a:pPr marL="0" indent="0">
              <a:buNone/>
            </a:pPr>
            <a:endParaRPr lang="en-US" sz="2800" b="0" dirty="0" smtClean="0"/>
          </a:p>
        </p:txBody>
      </p:sp>
    </p:spTree>
    <p:extLst>
      <p:ext uri="{BB962C8B-B14F-4D97-AF65-F5344CB8AC3E}">
        <p14:creationId xmlns:p14="http://schemas.microsoft.com/office/powerpoint/2010/main" val="37492776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Macro Factors</a:t>
            </a:r>
            <a:endParaRPr lang="en-US" dirty="0"/>
          </a:p>
        </p:txBody>
      </p:sp>
      <p:sp>
        <p:nvSpPr>
          <p:cNvPr id="3" name="Subtitle 2"/>
          <p:cNvSpPr txBox="1">
            <a:spLocks/>
          </p:cNvSpPr>
          <p:nvPr/>
        </p:nvSpPr>
        <p:spPr>
          <a:xfrm>
            <a:off x="609600" y="1752600"/>
            <a:ext cx="8153400" cy="3962400"/>
          </a:xfrm>
          <a:prstGeom prst="rect">
            <a:avLst/>
          </a:prstGeom>
        </p:spPr>
        <p:txBody>
          <a:bodyPr/>
          <a:lstStyle>
            <a:lvl1pPr marL="342900" indent="-342900" algn="l" defTabSz="914400" rtl="0" eaLnBrk="1" latinLnBrk="0" hangingPunct="1">
              <a:spcBef>
                <a:spcPct val="20000"/>
              </a:spcBef>
              <a:buFont typeface="Arial" pitchFamily="34" charset="0"/>
              <a:buChar char="•"/>
              <a:defRPr sz="3200" b="1" kern="1200">
                <a:solidFill>
                  <a:schemeClr val="tx2">
                    <a:lumMod val="75000"/>
                  </a:schemeClr>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800" b="1" kern="1200">
                <a:solidFill>
                  <a:schemeClr val="tx2">
                    <a:lumMod val="75000"/>
                  </a:schemeClr>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400" b="1" kern="1200">
                <a:solidFill>
                  <a:schemeClr val="tx2">
                    <a:lumMod val="75000"/>
                  </a:schemeClr>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b="0" dirty="0"/>
              <a:t>Further criminological factors </a:t>
            </a:r>
            <a:r>
              <a:rPr lang="en-US" sz="2800" b="0" dirty="0" smtClean="0"/>
              <a:t>such as</a:t>
            </a:r>
          </a:p>
          <a:p>
            <a:pPr lvl="1"/>
            <a:r>
              <a:rPr lang="en-US" sz="2400" b="0" dirty="0" smtClean="0"/>
              <a:t>shift from </a:t>
            </a:r>
            <a:r>
              <a:rPr lang="en-US" sz="2400" b="0" dirty="0"/>
              <a:t>‘traditional’ </a:t>
            </a:r>
            <a:r>
              <a:rPr lang="en-US" sz="2400" b="0" dirty="0" smtClean="0"/>
              <a:t>property crimes to </a:t>
            </a:r>
            <a:r>
              <a:rPr lang="en-US" sz="2400" b="0" dirty="0"/>
              <a:t>new types of acquisitive crime such as computer fraud, </a:t>
            </a:r>
            <a:endParaRPr lang="en-US" sz="2400" b="0" dirty="0" smtClean="0"/>
          </a:p>
          <a:p>
            <a:pPr lvl="1"/>
            <a:r>
              <a:rPr lang="en-US" sz="2400" b="0" dirty="0" smtClean="0"/>
              <a:t>the </a:t>
            </a:r>
            <a:r>
              <a:rPr lang="en-US" sz="2400" b="0" dirty="0"/>
              <a:t>impact </a:t>
            </a:r>
            <a:r>
              <a:rPr lang="en-US" sz="2400" b="0" dirty="0" smtClean="0"/>
              <a:t>of government </a:t>
            </a:r>
            <a:r>
              <a:rPr lang="en-US" sz="2400" b="0" dirty="0"/>
              <a:t>policy aimed at reducing crime</a:t>
            </a:r>
            <a:r>
              <a:rPr lang="en-US" sz="2400" b="0" dirty="0" smtClean="0"/>
              <a:t>. </a:t>
            </a:r>
          </a:p>
          <a:p>
            <a:pPr lvl="1"/>
            <a:r>
              <a:rPr lang="en-US" sz="2400" b="0" dirty="0" smtClean="0"/>
              <a:t>complex </a:t>
            </a:r>
            <a:r>
              <a:rPr lang="en-US" sz="2400" b="0" dirty="0"/>
              <a:t>interplay </a:t>
            </a:r>
            <a:r>
              <a:rPr lang="en-US" sz="2400" b="0" dirty="0" smtClean="0"/>
              <a:t>of gradually </a:t>
            </a:r>
            <a:r>
              <a:rPr lang="en-US" sz="2400" b="0" dirty="0"/>
              <a:t>changing socio-economic factors. </a:t>
            </a:r>
            <a:endParaRPr lang="en-US" sz="2400" b="0" dirty="0" smtClean="0"/>
          </a:p>
        </p:txBody>
      </p:sp>
    </p:spTree>
    <p:extLst>
      <p:ext uri="{BB962C8B-B14F-4D97-AF65-F5344CB8AC3E}">
        <p14:creationId xmlns:p14="http://schemas.microsoft.com/office/powerpoint/2010/main" val="28240204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Macro Factors</a:t>
            </a:r>
            <a:endParaRPr lang="en-US" dirty="0"/>
          </a:p>
        </p:txBody>
      </p:sp>
      <p:sp>
        <p:nvSpPr>
          <p:cNvPr id="3" name="Subtitle 2"/>
          <p:cNvSpPr txBox="1">
            <a:spLocks/>
          </p:cNvSpPr>
          <p:nvPr/>
        </p:nvSpPr>
        <p:spPr>
          <a:xfrm>
            <a:off x="609600" y="1752600"/>
            <a:ext cx="8153400" cy="3962400"/>
          </a:xfrm>
          <a:prstGeom prst="rect">
            <a:avLst/>
          </a:prstGeom>
        </p:spPr>
        <p:txBody>
          <a:bodyPr/>
          <a:lstStyle>
            <a:lvl1pPr marL="342900" indent="-342900" algn="l" defTabSz="914400" rtl="0" eaLnBrk="1" latinLnBrk="0" hangingPunct="1">
              <a:spcBef>
                <a:spcPct val="20000"/>
              </a:spcBef>
              <a:buFont typeface="Arial" pitchFamily="34" charset="0"/>
              <a:buChar char="•"/>
              <a:defRPr sz="3200" b="1" kern="1200">
                <a:solidFill>
                  <a:schemeClr val="tx2">
                    <a:lumMod val="75000"/>
                  </a:schemeClr>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800" b="1" kern="1200">
                <a:solidFill>
                  <a:schemeClr val="tx2">
                    <a:lumMod val="75000"/>
                  </a:schemeClr>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400" b="1" kern="1200">
                <a:solidFill>
                  <a:schemeClr val="tx2">
                    <a:lumMod val="75000"/>
                  </a:schemeClr>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b="0" dirty="0" smtClean="0"/>
              <a:t>There is a </a:t>
            </a:r>
            <a:r>
              <a:rPr lang="en-US" sz="2800" b="0" dirty="0"/>
              <a:t>lag time between changes in the economic variable </a:t>
            </a:r>
            <a:r>
              <a:rPr lang="en-US" sz="2800" b="0" dirty="0" smtClean="0"/>
              <a:t>and resultant </a:t>
            </a:r>
            <a:r>
              <a:rPr lang="en-US" sz="2800" b="0" dirty="0"/>
              <a:t>impact on crime levels. The average lag time </a:t>
            </a:r>
            <a:r>
              <a:rPr lang="en-US" sz="2800" b="0" dirty="0" smtClean="0"/>
              <a:t>could vary from couple of months to years. </a:t>
            </a:r>
          </a:p>
        </p:txBody>
      </p:sp>
    </p:spTree>
    <p:extLst>
      <p:ext uri="{BB962C8B-B14F-4D97-AF65-F5344CB8AC3E}">
        <p14:creationId xmlns:p14="http://schemas.microsoft.com/office/powerpoint/2010/main" val="29053151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Micro Factors</a:t>
            </a:r>
            <a:endParaRPr lang="en-US" dirty="0"/>
          </a:p>
        </p:txBody>
      </p:sp>
      <p:sp>
        <p:nvSpPr>
          <p:cNvPr id="3" name="Subtitle 2"/>
          <p:cNvSpPr txBox="1">
            <a:spLocks/>
          </p:cNvSpPr>
          <p:nvPr/>
        </p:nvSpPr>
        <p:spPr>
          <a:xfrm>
            <a:off x="609600" y="1752600"/>
            <a:ext cx="8153400" cy="3962400"/>
          </a:xfrm>
          <a:prstGeom prst="rect">
            <a:avLst/>
          </a:prstGeom>
        </p:spPr>
        <p:txBody>
          <a:bodyPr/>
          <a:lstStyle>
            <a:lvl1pPr marL="342900" indent="-342900" algn="l" defTabSz="914400" rtl="0" eaLnBrk="1" latinLnBrk="0" hangingPunct="1">
              <a:spcBef>
                <a:spcPct val="20000"/>
              </a:spcBef>
              <a:buFont typeface="Arial" pitchFamily="34" charset="0"/>
              <a:buChar char="•"/>
              <a:defRPr sz="3200" b="1" kern="1200">
                <a:solidFill>
                  <a:schemeClr val="tx2">
                    <a:lumMod val="75000"/>
                  </a:schemeClr>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800" b="1" kern="1200">
                <a:solidFill>
                  <a:schemeClr val="tx2">
                    <a:lumMod val="75000"/>
                  </a:schemeClr>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400" b="1" kern="1200">
                <a:solidFill>
                  <a:schemeClr val="tx2">
                    <a:lumMod val="75000"/>
                  </a:schemeClr>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US" sz="2800" b="0" dirty="0" smtClean="0"/>
              <a:t> </a:t>
            </a:r>
            <a:r>
              <a:rPr lang="en-US" sz="2400" dirty="0"/>
              <a:t>Branch </a:t>
            </a:r>
            <a:r>
              <a:rPr lang="en-US" sz="2400" dirty="0" smtClean="0"/>
              <a:t>Network</a:t>
            </a:r>
          </a:p>
          <a:p>
            <a:pPr marL="457200" lvl="1" indent="0">
              <a:buNone/>
            </a:pPr>
            <a:r>
              <a:rPr lang="en-US" sz="2400" b="0" dirty="0" smtClean="0"/>
              <a:t>Financial Institutions with extended branch networks are more exposed to violent crimes and frauds</a:t>
            </a:r>
            <a:endParaRPr lang="en-US" sz="2400" b="0" dirty="0"/>
          </a:p>
          <a:p>
            <a:pPr lvl="1"/>
            <a:r>
              <a:rPr lang="en-US" sz="2400" dirty="0"/>
              <a:t>Physical </a:t>
            </a:r>
            <a:r>
              <a:rPr lang="en-US" sz="2400" dirty="0" smtClean="0"/>
              <a:t>Security</a:t>
            </a:r>
          </a:p>
          <a:p>
            <a:pPr marL="457200" lvl="1" indent="0">
              <a:buNone/>
            </a:pPr>
            <a:r>
              <a:rPr lang="en-US" sz="2400" b="0" dirty="0" smtClean="0"/>
              <a:t>Less Security – More Chances of Crime</a:t>
            </a:r>
            <a:endParaRPr lang="en-US" sz="2400" b="0" dirty="0"/>
          </a:p>
          <a:p>
            <a:pPr lvl="1"/>
            <a:r>
              <a:rPr lang="en-US" sz="2400" dirty="0"/>
              <a:t>Operational </a:t>
            </a:r>
            <a:r>
              <a:rPr lang="en-US" sz="2400" dirty="0" smtClean="0"/>
              <a:t>Controls</a:t>
            </a:r>
          </a:p>
          <a:p>
            <a:pPr marL="457200" lvl="1" indent="0">
              <a:buNone/>
            </a:pPr>
            <a:r>
              <a:rPr lang="en-US" sz="2400" b="0" dirty="0" smtClean="0"/>
              <a:t>Most Important in restraining Frauds and Complex Crimes</a:t>
            </a:r>
            <a:endParaRPr lang="en-US" sz="2400" b="0" dirty="0"/>
          </a:p>
          <a:p>
            <a:endParaRPr lang="en-US" sz="2800" b="0" dirty="0" smtClean="0"/>
          </a:p>
        </p:txBody>
      </p:sp>
    </p:spTree>
    <p:extLst>
      <p:ext uri="{BB962C8B-B14F-4D97-AF65-F5344CB8AC3E}">
        <p14:creationId xmlns:p14="http://schemas.microsoft.com/office/powerpoint/2010/main" val="29328155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Internal Control</a:t>
            </a:r>
            <a:endParaRPr lang="en-US" dirty="0"/>
          </a:p>
        </p:txBody>
      </p:sp>
      <p:sp>
        <p:nvSpPr>
          <p:cNvPr id="3" name="Subtitle 2"/>
          <p:cNvSpPr txBox="1">
            <a:spLocks/>
          </p:cNvSpPr>
          <p:nvPr/>
        </p:nvSpPr>
        <p:spPr>
          <a:xfrm>
            <a:off x="609600" y="1371600"/>
            <a:ext cx="8153400" cy="4648200"/>
          </a:xfrm>
          <a:prstGeom prst="rect">
            <a:avLst/>
          </a:prstGeom>
        </p:spPr>
        <p:txBody>
          <a:bodyPr/>
          <a:lstStyle>
            <a:lvl1pPr marL="342900" indent="-342900" algn="l" defTabSz="914400" rtl="0" eaLnBrk="1" latinLnBrk="0" hangingPunct="1">
              <a:spcBef>
                <a:spcPct val="20000"/>
              </a:spcBef>
              <a:buFont typeface="Arial" pitchFamily="34" charset="0"/>
              <a:buChar char="•"/>
              <a:defRPr sz="3200" b="1" kern="1200">
                <a:solidFill>
                  <a:schemeClr val="tx2">
                    <a:lumMod val="75000"/>
                  </a:schemeClr>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800" b="1" kern="1200">
                <a:solidFill>
                  <a:schemeClr val="tx2">
                    <a:lumMod val="75000"/>
                  </a:schemeClr>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400" b="1" kern="1200">
                <a:solidFill>
                  <a:schemeClr val="tx2">
                    <a:lumMod val="75000"/>
                  </a:schemeClr>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b="0" dirty="0" smtClean="0"/>
              <a:t>The </a:t>
            </a:r>
            <a:r>
              <a:rPr lang="en-US" sz="2800" b="0" dirty="0"/>
              <a:t>word CRIME is an acronym for internal control components</a:t>
            </a:r>
            <a:r>
              <a:rPr lang="en-US" sz="2800" b="0" dirty="0" smtClean="0"/>
              <a:t>:</a:t>
            </a:r>
          </a:p>
          <a:p>
            <a:pPr lvl="1"/>
            <a:r>
              <a:rPr lang="en-US" sz="2400" b="0" dirty="0"/>
              <a:t>Control </a:t>
            </a:r>
            <a:r>
              <a:rPr lang="en-US" sz="2400" b="0" dirty="0" smtClean="0"/>
              <a:t> </a:t>
            </a:r>
          </a:p>
          <a:p>
            <a:pPr lvl="2"/>
            <a:r>
              <a:rPr lang="en-US" sz="2000" b="0" dirty="0" smtClean="0"/>
              <a:t>Policies </a:t>
            </a:r>
            <a:r>
              <a:rPr lang="en-US" sz="2000" b="0" dirty="0"/>
              <a:t>and procedures </a:t>
            </a:r>
            <a:endParaRPr lang="en-US" sz="2000" b="0" dirty="0" smtClean="0"/>
          </a:p>
          <a:p>
            <a:pPr lvl="2"/>
            <a:r>
              <a:rPr lang="en-US" sz="2000" b="0" dirty="0" smtClean="0"/>
              <a:t>proper </a:t>
            </a:r>
            <a:r>
              <a:rPr lang="en-US" sz="2000" b="0" dirty="0"/>
              <a:t>segregation of duties, </a:t>
            </a:r>
            <a:endParaRPr lang="en-US" sz="2000" b="0" dirty="0" smtClean="0"/>
          </a:p>
          <a:p>
            <a:pPr lvl="2"/>
            <a:r>
              <a:rPr lang="en-US" sz="2000" b="0" dirty="0" smtClean="0"/>
              <a:t>safeguarded </a:t>
            </a:r>
            <a:r>
              <a:rPr lang="en-US" sz="2000" b="0" dirty="0"/>
              <a:t>computer systems, </a:t>
            </a:r>
            <a:endParaRPr lang="en-US" sz="2000" b="0" dirty="0" smtClean="0"/>
          </a:p>
          <a:p>
            <a:pPr lvl="2"/>
            <a:r>
              <a:rPr lang="en-US" sz="2000" b="0" dirty="0" smtClean="0"/>
              <a:t>proper </a:t>
            </a:r>
            <a:r>
              <a:rPr lang="en-US" sz="2000" b="0" dirty="0"/>
              <a:t>review and approval process </a:t>
            </a:r>
            <a:r>
              <a:rPr lang="en-US" sz="2000" b="0" dirty="0" smtClean="0"/>
              <a:t>etc.</a:t>
            </a:r>
          </a:p>
          <a:p>
            <a:pPr lvl="2"/>
            <a:endParaRPr lang="en-US" sz="2000" b="0" dirty="0" smtClean="0"/>
          </a:p>
          <a:p>
            <a:pPr lvl="1"/>
            <a:r>
              <a:rPr lang="en-US" sz="2400" b="0" dirty="0" smtClean="0"/>
              <a:t>Risk  </a:t>
            </a:r>
          </a:p>
          <a:p>
            <a:pPr lvl="2"/>
            <a:r>
              <a:rPr lang="en-US" sz="2000" b="0" dirty="0" smtClean="0"/>
              <a:t>periodic identification and assessment of risk </a:t>
            </a:r>
            <a:r>
              <a:rPr lang="en-US" sz="2000" b="0" dirty="0"/>
              <a:t>arising </a:t>
            </a:r>
            <a:r>
              <a:rPr lang="en-US" sz="2000" b="0" dirty="0" smtClean="0"/>
              <a:t>from both </a:t>
            </a:r>
            <a:r>
              <a:rPr lang="en-US" sz="2000" b="0" dirty="0"/>
              <a:t>internal and external sources, </a:t>
            </a:r>
            <a:endParaRPr lang="en-US" sz="2000" b="0" dirty="0" smtClean="0"/>
          </a:p>
          <a:p>
            <a:pPr lvl="2"/>
            <a:r>
              <a:rPr lang="en-US" sz="2000" b="0" dirty="0" smtClean="0"/>
              <a:t>Formulation and implementation of processes to </a:t>
            </a:r>
            <a:r>
              <a:rPr lang="en-US" sz="2000" b="0" dirty="0"/>
              <a:t>minimize </a:t>
            </a:r>
            <a:r>
              <a:rPr lang="en-US" sz="2000" b="0" dirty="0" smtClean="0"/>
              <a:t>identified risks.   </a:t>
            </a:r>
          </a:p>
        </p:txBody>
      </p:sp>
    </p:spTree>
    <p:extLst>
      <p:ext uri="{BB962C8B-B14F-4D97-AF65-F5344CB8AC3E}">
        <p14:creationId xmlns:p14="http://schemas.microsoft.com/office/powerpoint/2010/main" val="7195472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Internal Control </a:t>
            </a:r>
            <a:endParaRPr lang="en-US" dirty="0"/>
          </a:p>
        </p:txBody>
      </p:sp>
      <p:sp>
        <p:nvSpPr>
          <p:cNvPr id="3" name="Subtitle 2"/>
          <p:cNvSpPr txBox="1">
            <a:spLocks/>
          </p:cNvSpPr>
          <p:nvPr/>
        </p:nvSpPr>
        <p:spPr>
          <a:xfrm>
            <a:off x="609600" y="1066800"/>
            <a:ext cx="8153400" cy="4953000"/>
          </a:xfrm>
          <a:prstGeom prst="rect">
            <a:avLst/>
          </a:prstGeom>
        </p:spPr>
        <p:txBody>
          <a:bodyPr/>
          <a:lstStyle>
            <a:lvl1pPr marL="342900" indent="-342900" algn="l" defTabSz="914400" rtl="0" eaLnBrk="1" latinLnBrk="0" hangingPunct="1">
              <a:spcBef>
                <a:spcPct val="20000"/>
              </a:spcBef>
              <a:buFont typeface="Arial" pitchFamily="34" charset="0"/>
              <a:buChar char="•"/>
              <a:defRPr sz="3200" b="1" kern="1200">
                <a:solidFill>
                  <a:schemeClr val="tx2">
                    <a:lumMod val="75000"/>
                  </a:schemeClr>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800" b="1" kern="1200">
                <a:solidFill>
                  <a:schemeClr val="tx2">
                    <a:lumMod val="75000"/>
                  </a:schemeClr>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400" b="1" kern="1200">
                <a:solidFill>
                  <a:schemeClr val="tx2">
                    <a:lumMod val="75000"/>
                  </a:schemeClr>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US" sz="2400" b="0" dirty="0"/>
              <a:t>Information Systems </a:t>
            </a:r>
          </a:p>
          <a:p>
            <a:pPr lvl="2"/>
            <a:r>
              <a:rPr lang="en-US" sz="2000" b="0" dirty="0" smtClean="0"/>
              <a:t>procedures for capturing and communicating critical </a:t>
            </a:r>
            <a:r>
              <a:rPr lang="en-US" sz="2000" b="0" dirty="0"/>
              <a:t>data </a:t>
            </a:r>
            <a:r>
              <a:rPr lang="en-US" sz="2000" b="0" dirty="0" smtClean="0"/>
              <a:t>effectively </a:t>
            </a:r>
            <a:r>
              <a:rPr lang="en-US" sz="2000" b="0" dirty="0"/>
              <a:t>to designated employees, </a:t>
            </a:r>
            <a:endParaRPr lang="en-US" sz="2000" b="0" dirty="0" smtClean="0"/>
          </a:p>
          <a:p>
            <a:pPr lvl="2"/>
            <a:r>
              <a:rPr lang="en-US" sz="2000" b="0" dirty="0" smtClean="0"/>
              <a:t>ensuring </a:t>
            </a:r>
            <a:r>
              <a:rPr lang="en-US" sz="2000" b="0" dirty="0"/>
              <a:t>good password and other computer security processes </a:t>
            </a:r>
            <a:endParaRPr lang="en-US" sz="2000" b="0" dirty="0" smtClean="0"/>
          </a:p>
          <a:p>
            <a:pPr lvl="2"/>
            <a:r>
              <a:rPr lang="en-US" sz="2000" b="0" dirty="0" smtClean="0"/>
              <a:t>authorization procedures, etc.</a:t>
            </a:r>
          </a:p>
          <a:p>
            <a:pPr marL="914400" lvl="2" indent="0">
              <a:buNone/>
            </a:pPr>
            <a:r>
              <a:rPr lang="en-US" sz="2000" b="0" dirty="0" smtClean="0"/>
              <a:t> </a:t>
            </a:r>
            <a:endParaRPr lang="en-US" sz="2000" b="0" dirty="0"/>
          </a:p>
          <a:p>
            <a:pPr lvl="1"/>
            <a:r>
              <a:rPr lang="en-US" sz="2400" b="0" dirty="0" smtClean="0"/>
              <a:t>Monitoring </a:t>
            </a:r>
          </a:p>
          <a:p>
            <a:pPr lvl="2"/>
            <a:r>
              <a:rPr lang="en-US" sz="2000" b="0" dirty="0" smtClean="0"/>
              <a:t>continual process </a:t>
            </a:r>
            <a:r>
              <a:rPr lang="en-US" sz="2000" b="0" dirty="0"/>
              <a:t>of </a:t>
            </a:r>
            <a:r>
              <a:rPr lang="en-US" sz="2000" b="0" dirty="0" smtClean="0"/>
              <a:t>evaluating, assessing and updating the </a:t>
            </a:r>
            <a:r>
              <a:rPr lang="en-US" sz="2000" b="0" dirty="0"/>
              <a:t>systems of internal controls </a:t>
            </a:r>
            <a:r>
              <a:rPr lang="en-US" sz="2000" b="0" dirty="0" smtClean="0"/>
              <a:t>for ensuring consistent application of procedures .</a:t>
            </a:r>
          </a:p>
          <a:p>
            <a:pPr lvl="2"/>
            <a:endParaRPr lang="en-US" sz="2000" b="0" dirty="0"/>
          </a:p>
          <a:p>
            <a:pPr lvl="1"/>
            <a:r>
              <a:rPr lang="en-US" sz="2400" b="0" dirty="0" smtClean="0"/>
              <a:t>Environment </a:t>
            </a:r>
          </a:p>
          <a:p>
            <a:pPr lvl="2"/>
            <a:r>
              <a:rPr lang="en-US" sz="2000" b="0" dirty="0" smtClean="0"/>
              <a:t>corporate </a:t>
            </a:r>
            <a:r>
              <a:rPr lang="en-US" sz="2000" b="0" dirty="0"/>
              <a:t>culture </a:t>
            </a:r>
            <a:r>
              <a:rPr lang="en-US" sz="2000" b="0" dirty="0" smtClean="0"/>
              <a:t>setting and promoting a </a:t>
            </a:r>
            <a:r>
              <a:rPr lang="en-US" sz="2000" b="0" dirty="0"/>
              <a:t>zero tolerance policy for abused or misused internal </a:t>
            </a:r>
            <a:r>
              <a:rPr lang="en-US" sz="2000" b="0" dirty="0" smtClean="0"/>
              <a:t>controls .</a:t>
            </a:r>
            <a:endParaRPr lang="en-US" sz="1200" b="0" dirty="0" smtClean="0"/>
          </a:p>
        </p:txBody>
      </p:sp>
    </p:spTree>
    <p:extLst>
      <p:ext uri="{BB962C8B-B14F-4D97-AF65-F5344CB8AC3E}">
        <p14:creationId xmlns:p14="http://schemas.microsoft.com/office/powerpoint/2010/main" val="39500773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7634" t="6858" r="13871"/>
          <a:stretch/>
        </p:blipFill>
        <p:spPr>
          <a:xfrm>
            <a:off x="685800" y="1386348"/>
            <a:ext cx="8153400" cy="5374923"/>
          </a:xfrm>
          <a:prstGeom prst="rect">
            <a:avLst/>
          </a:prstGeom>
        </p:spPr>
      </p:pic>
      <p:sp>
        <p:nvSpPr>
          <p:cNvPr id="2" name="Title 1"/>
          <p:cNvSpPr>
            <a:spLocks noGrp="1"/>
          </p:cNvSpPr>
          <p:nvPr>
            <p:ph type="title"/>
          </p:nvPr>
        </p:nvSpPr>
        <p:spPr/>
        <p:txBody>
          <a:bodyPr/>
          <a:lstStyle/>
          <a:p>
            <a:r>
              <a:rPr lang="en-US" dirty="0" smtClean="0"/>
              <a:t> Pakistan Economic Growth</a:t>
            </a:r>
            <a:endParaRPr lang="en-US" dirty="0"/>
          </a:p>
        </p:txBody>
      </p:sp>
    </p:spTree>
    <p:extLst>
      <p:ext uri="{BB962C8B-B14F-4D97-AF65-F5344CB8AC3E}">
        <p14:creationId xmlns:p14="http://schemas.microsoft.com/office/powerpoint/2010/main" val="21912333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Pakistan Unemployment Rate</a:t>
            </a:r>
            <a:endParaRPr lang="en-US"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2918" r="2283"/>
          <a:stretch/>
        </p:blipFill>
        <p:spPr>
          <a:xfrm>
            <a:off x="152400" y="1676400"/>
            <a:ext cx="8839200" cy="4572000"/>
          </a:xfrm>
          <a:prstGeom prst="rect">
            <a:avLst/>
          </a:prstGeom>
        </p:spPr>
      </p:pic>
    </p:spTree>
    <p:extLst>
      <p:ext uri="{BB962C8B-B14F-4D97-AF65-F5344CB8AC3E}">
        <p14:creationId xmlns:p14="http://schemas.microsoft.com/office/powerpoint/2010/main" val="21912333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Average Loss Size - Crude </a:t>
            </a:r>
            <a:r>
              <a:rPr lang="en-US" dirty="0" smtClean="0"/>
              <a:t>Crime</a:t>
            </a:r>
            <a:endParaRPr lang="en-US" dirty="0"/>
          </a:p>
        </p:txBody>
      </p:sp>
      <p:graphicFrame>
        <p:nvGraphicFramePr>
          <p:cNvPr id="3" name="Chart 2"/>
          <p:cNvGraphicFramePr>
            <a:graphicFrameLocks/>
          </p:cNvGraphicFramePr>
          <p:nvPr>
            <p:extLst>
              <p:ext uri="{D42A27DB-BD31-4B8C-83A1-F6EECF244321}">
                <p14:modId xmlns:p14="http://schemas.microsoft.com/office/powerpoint/2010/main" val="2878274193"/>
              </p:ext>
            </p:extLst>
          </p:nvPr>
        </p:nvGraphicFramePr>
        <p:xfrm>
          <a:off x="304800" y="1600200"/>
          <a:ext cx="8458200" cy="4953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104978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Crime</a:t>
            </a:r>
            <a:endParaRPr lang="en-US" dirty="0"/>
          </a:p>
        </p:txBody>
      </p:sp>
      <p:sp>
        <p:nvSpPr>
          <p:cNvPr id="3" name="Subtitle 2"/>
          <p:cNvSpPr txBox="1">
            <a:spLocks/>
          </p:cNvSpPr>
          <p:nvPr/>
        </p:nvSpPr>
        <p:spPr>
          <a:xfrm>
            <a:off x="609600" y="1752600"/>
            <a:ext cx="8153400" cy="3962400"/>
          </a:xfrm>
          <a:prstGeom prst="rect">
            <a:avLst/>
          </a:prstGeom>
        </p:spPr>
        <p:txBody>
          <a:bodyPr/>
          <a:lstStyle>
            <a:lvl1pPr marL="342900" indent="-342900" algn="l" defTabSz="914400" rtl="0" eaLnBrk="1" latinLnBrk="0" hangingPunct="1">
              <a:spcBef>
                <a:spcPct val="20000"/>
              </a:spcBef>
              <a:buFont typeface="Arial" pitchFamily="34" charset="0"/>
              <a:buChar char="•"/>
              <a:defRPr sz="3200" b="1" kern="1200">
                <a:solidFill>
                  <a:schemeClr val="tx2">
                    <a:lumMod val="75000"/>
                  </a:schemeClr>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800" b="1" kern="1200">
                <a:solidFill>
                  <a:schemeClr val="tx2">
                    <a:lumMod val="75000"/>
                  </a:schemeClr>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400" b="1" kern="1200">
                <a:solidFill>
                  <a:schemeClr val="tx2">
                    <a:lumMod val="75000"/>
                  </a:schemeClr>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dirty="0" smtClean="0"/>
              <a:t>Financial Institutions particularly banks are exposed to a variety of crimes ranging from very crude hold-ups/robberies to complex frauds and forgeries</a:t>
            </a:r>
          </a:p>
          <a:p>
            <a:endParaRPr lang="en-US" sz="2800" dirty="0"/>
          </a:p>
          <a:p>
            <a:r>
              <a:rPr lang="en-US" sz="2800" dirty="0" smtClean="0"/>
              <a:t>Result – Financial Loss, Litigations, Bad Press etc.</a:t>
            </a:r>
            <a:endParaRPr lang="en-US" sz="2000" dirty="0"/>
          </a:p>
        </p:txBody>
      </p:sp>
    </p:spTree>
    <p:extLst>
      <p:ext uri="{BB962C8B-B14F-4D97-AF65-F5344CB8AC3E}">
        <p14:creationId xmlns:p14="http://schemas.microsoft.com/office/powerpoint/2010/main" val="33916505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Average Loss Size - Employee </a:t>
            </a:r>
            <a:r>
              <a:rPr lang="en-US" dirty="0" smtClean="0"/>
              <a:t>Fraud</a:t>
            </a:r>
            <a:endParaRPr lang="en-US" dirty="0"/>
          </a:p>
        </p:txBody>
      </p:sp>
      <p:graphicFrame>
        <p:nvGraphicFramePr>
          <p:cNvPr id="3" name="Chart 2"/>
          <p:cNvGraphicFramePr>
            <a:graphicFrameLocks/>
          </p:cNvGraphicFramePr>
          <p:nvPr>
            <p:extLst>
              <p:ext uri="{D42A27DB-BD31-4B8C-83A1-F6EECF244321}">
                <p14:modId xmlns:p14="http://schemas.microsoft.com/office/powerpoint/2010/main" val="3871363698"/>
              </p:ext>
            </p:extLst>
          </p:nvPr>
        </p:nvGraphicFramePr>
        <p:xfrm>
          <a:off x="304800" y="1600200"/>
          <a:ext cx="8534400" cy="4876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539460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Average Loss Size - Other </a:t>
            </a:r>
            <a:r>
              <a:rPr lang="en-US" dirty="0" smtClean="0"/>
              <a:t>Frauds</a:t>
            </a:r>
            <a:endParaRPr lang="en-US" dirty="0"/>
          </a:p>
        </p:txBody>
      </p:sp>
      <p:graphicFrame>
        <p:nvGraphicFramePr>
          <p:cNvPr id="3" name="Chart 2"/>
          <p:cNvGraphicFramePr>
            <a:graphicFrameLocks/>
          </p:cNvGraphicFramePr>
          <p:nvPr>
            <p:extLst>
              <p:ext uri="{D42A27DB-BD31-4B8C-83A1-F6EECF244321}">
                <p14:modId xmlns:p14="http://schemas.microsoft.com/office/powerpoint/2010/main" val="2162693595"/>
              </p:ext>
            </p:extLst>
          </p:nvPr>
        </p:nvGraphicFramePr>
        <p:xfrm>
          <a:off x="381000" y="1600200"/>
          <a:ext cx="8382000" cy="5029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144425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Average Loss Size - All </a:t>
            </a:r>
            <a:r>
              <a:rPr lang="en-US" dirty="0" smtClean="0"/>
              <a:t>Types</a:t>
            </a:r>
            <a:endParaRPr lang="en-US" dirty="0"/>
          </a:p>
        </p:txBody>
      </p:sp>
      <p:graphicFrame>
        <p:nvGraphicFramePr>
          <p:cNvPr id="3" name="Chart 2"/>
          <p:cNvGraphicFramePr>
            <a:graphicFrameLocks/>
          </p:cNvGraphicFramePr>
          <p:nvPr>
            <p:extLst>
              <p:ext uri="{D42A27DB-BD31-4B8C-83A1-F6EECF244321}">
                <p14:modId xmlns:p14="http://schemas.microsoft.com/office/powerpoint/2010/main" val="2589837605"/>
              </p:ext>
            </p:extLst>
          </p:nvPr>
        </p:nvGraphicFramePr>
        <p:xfrm>
          <a:off x="381000" y="1600200"/>
          <a:ext cx="8382000" cy="4953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148592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Year Wise Number of Incidents Composition</a:t>
            </a:r>
            <a:endParaRPr lang="en-US" dirty="0"/>
          </a:p>
        </p:txBody>
      </p:sp>
      <p:graphicFrame>
        <p:nvGraphicFramePr>
          <p:cNvPr id="3" name="Chart 2"/>
          <p:cNvGraphicFramePr>
            <a:graphicFrameLocks/>
          </p:cNvGraphicFramePr>
          <p:nvPr>
            <p:extLst>
              <p:ext uri="{D42A27DB-BD31-4B8C-83A1-F6EECF244321}">
                <p14:modId xmlns:p14="http://schemas.microsoft.com/office/powerpoint/2010/main" val="1276635537"/>
              </p:ext>
            </p:extLst>
          </p:nvPr>
        </p:nvGraphicFramePr>
        <p:xfrm>
          <a:off x="152400" y="1371600"/>
          <a:ext cx="8763000" cy="5105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69561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Year Wise </a:t>
            </a:r>
            <a:r>
              <a:rPr lang="en-US" dirty="0" smtClean="0"/>
              <a:t>Loss Amount Composition</a:t>
            </a:r>
            <a:endParaRPr lang="en-US" dirty="0"/>
          </a:p>
        </p:txBody>
      </p:sp>
      <p:graphicFrame>
        <p:nvGraphicFramePr>
          <p:cNvPr id="3" name="Chart 2"/>
          <p:cNvGraphicFramePr>
            <a:graphicFrameLocks/>
          </p:cNvGraphicFramePr>
          <p:nvPr>
            <p:extLst>
              <p:ext uri="{D42A27DB-BD31-4B8C-83A1-F6EECF244321}">
                <p14:modId xmlns:p14="http://schemas.microsoft.com/office/powerpoint/2010/main" val="2918219448"/>
              </p:ext>
            </p:extLst>
          </p:nvPr>
        </p:nvGraphicFramePr>
        <p:xfrm>
          <a:off x="152400" y="1371600"/>
          <a:ext cx="8686800" cy="5334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495798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1548581" y="39624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b="1" kern="1200">
                <a:solidFill>
                  <a:schemeClr val="tx2">
                    <a:lumMod val="75000"/>
                  </a:schemeClr>
                </a:solidFill>
                <a:latin typeface="Verdana" pitchFamily="34" charset="0"/>
                <a:ea typeface="Verdana" pitchFamily="34" charset="0"/>
                <a:cs typeface="Verdana" pitchFamily="34" charset="0"/>
              </a:defRPr>
            </a:lvl1pPr>
            <a:lvl2pPr marL="457200" indent="0" algn="ctr" defTabSz="914400" rtl="0" eaLnBrk="1" latinLnBrk="0" hangingPunct="1">
              <a:spcBef>
                <a:spcPct val="20000"/>
              </a:spcBef>
              <a:buFont typeface="Arial" pitchFamily="34" charset="0"/>
              <a:buNone/>
              <a:defRPr sz="2800" b="1" kern="1200">
                <a:solidFill>
                  <a:schemeClr val="tx1">
                    <a:tint val="75000"/>
                  </a:schemeClr>
                </a:solidFill>
                <a:latin typeface="Verdana" pitchFamily="34" charset="0"/>
                <a:ea typeface="Verdana" pitchFamily="34" charset="0"/>
                <a:cs typeface="Verdana" pitchFamily="34" charset="0"/>
              </a:defRPr>
            </a:lvl2pPr>
            <a:lvl3pPr marL="914400" indent="0" algn="ctr" defTabSz="914400" rtl="0" eaLnBrk="1" latinLnBrk="0" hangingPunct="1">
              <a:spcBef>
                <a:spcPct val="20000"/>
              </a:spcBef>
              <a:buFont typeface="Arial" pitchFamily="34" charset="0"/>
              <a:buNone/>
              <a:defRPr sz="2400" b="1" kern="1200">
                <a:solidFill>
                  <a:schemeClr val="tx1">
                    <a:tint val="75000"/>
                  </a:schemeClr>
                </a:solidFill>
                <a:latin typeface="Verdana" pitchFamily="34" charset="0"/>
                <a:ea typeface="Verdana" pitchFamily="34" charset="0"/>
                <a:cs typeface="Verdana" pitchFamily="34" charset="0"/>
              </a:defRPr>
            </a:lvl3pPr>
            <a:lvl4pPr marL="1371600" indent="0" algn="ctr" defTabSz="914400" rtl="0" eaLnBrk="1" latinLnBrk="0" hangingPunct="1">
              <a:spcBef>
                <a:spcPct val="20000"/>
              </a:spcBef>
              <a:buFont typeface="Arial" pitchFamily="34" charset="0"/>
              <a:buNone/>
              <a:defRPr sz="2000" b="1" kern="1200">
                <a:solidFill>
                  <a:schemeClr val="tx1">
                    <a:tint val="75000"/>
                  </a:schemeClr>
                </a:solidFill>
                <a:latin typeface="Verdana" pitchFamily="34" charset="0"/>
                <a:ea typeface="Verdana" pitchFamily="34" charset="0"/>
                <a:cs typeface="Verdana" pitchFamily="34" charset="0"/>
              </a:defRPr>
            </a:lvl4pPr>
            <a:lvl5pPr marL="1828800" indent="0" algn="ctr" defTabSz="914400" rtl="0" eaLnBrk="1" latinLnBrk="0" hangingPunct="1">
              <a:spcBef>
                <a:spcPct val="20000"/>
              </a:spcBef>
              <a:buFont typeface="Arial" pitchFamily="34" charset="0"/>
              <a:buNone/>
              <a:defRPr sz="2000" b="1" kern="1200">
                <a:solidFill>
                  <a:schemeClr val="tx1">
                    <a:tint val="75000"/>
                  </a:schemeClr>
                </a:solidFill>
                <a:latin typeface="Verdana" pitchFamily="34" charset="0"/>
                <a:ea typeface="Verdana" pitchFamily="34" charset="0"/>
                <a:cs typeface="Verdana"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sz="2400" dirty="0"/>
          </a:p>
        </p:txBody>
      </p:sp>
    </p:spTree>
    <p:extLst>
      <p:ext uri="{BB962C8B-B14F-4D97-AF65-F5344CB8AC3E}">
        <p14:creationId xmlns:p14="http://schemas.microsoft.com/office/powerpoint/2010/main" val="14613609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Financial Lines </a:t>
            </a:r>
            <a:br>
              <a:rPr lang="en-US" dirty="0" smtClean="0"/>
            </a:br>
            <a:endParaRPr lang="en-US" dirty="0"/>
          </a:p>
        </p:txBody>
      </p:sp>
      <p:sp>
        <p:nvSpPr>
          <p:cNvPr id="3" name="Subtitle 2"/>
          <p:cNvSpPr>
            <a:spLocks noGrp="1"/>
          </p:cNvSpPr>
          <p:nvPr>
            <p:ph type="subTitle" idx="1"/>
          </p:nvPr>
        </p:nvSpPr>
        <p:spPr/>
        <p:txBody>
          <a:bodyPr>
            <a:normAutofit lnSpcReduction="10000"/>
          </a:bodyPr>
          <a:lstStyle/>
          <a:p>
            <a:r>
              <a:rPr lang="en-US" dirty="0" smtClean="0"/>
              <a:t>Part 2: Continued</a:t>
            </a:r>
          </a:p>
          <a:p>
            <a:r>
              <a:rPr lang="en-US" dirty="0" smtClean="0"/>
              <a:t>By:</a:t>
            </a:r>
          </a:p>
          <a:p>
            <a:r>
              <a:rPr lang="en-US" dirty="0" smtClean="0"/>
              <a:t>Khurram Nasim Ghuman</a:t>
            </a:r>
            <a:endParaRPr lang="en-US" dirty="0"/>
          </a:p>
        </p:txBody>
      </p:sp>
    </p:spTree>
    <p:extLst>
      <p:ext uri="{BB962C8B-B14F-4D97-AF65-F5344CB8AC3E}">
        <p14:creationId xmlns:p14="http://schemas.microsoft.com/office/powerpoint/2010/main" val="20379501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Financial Lines</a:t>
            </a:r>
            <a:endParaRPr lang="en-US" dirty="0"/>
          </a:p>
        </p:txBody>
      </p:sp>
      <p:sp>
        <p:nvSpPr>
          <p:cNvPr id="3" name="Content Placeholder 2"/>
          <p:cNvSpPr>
            <a:spLocks noGrp="1"/>
          </p:cNvSpPr>
          <p:nvPr>
            <p:ph idx="1"/>
          </p:nvPr>
        </p:nvSpPr>
        <p:spPr/>
        <p:txBody>
          <a:bodyPr/>
          <a:lstStyle/>
          <a:p>
            <a:pPr marL="0" indent="0">
              <a:buNone/>
            </a:pPr>
            <a:r>
              <a:rPr lang="en-US" dirty="0" smtClean="0"/>
              <a:t>“Financial Lines” stands for insurance products covering </a:t>
            </a:r>
            <a:r>
              <a:rPr lang="en-US" b="1" dirty="0" smtClean="0"/>
              <a:t>financial loss </a:t>
            </a:r>
            <a:r>
              <a:rPr lang="en-US" dirty="0" smtClean="0"/>
              <a:t>and costs thereof. </a:t>
            </a:r>
          </a:p>
          <a:p>
            <a:pPr marL="0" indent="0">
              <a:buNone/>
            </a:pPr>
            <a:endParaRPr lang="en-US" dirty="0" smtClean="0"/>
          </a:p>
          <a:p>
            <a:pPr marL="0" indent="0">
              <a:buNone/>
            </a:pPr>
            <a:r>
              <a:rPr lang="en-US" dirty="0" smtClean="0"/>
              <a:t>Financial Loss</a:t>
            </a:r>
            <a:r>
              <a:rPr lang="en-US" b="1" dirty="0" smtClean="0"/>
              <a:t> </a:t>
            </a:r>
            <a:r>
              <a:rPr lang="en-US" dirty="0" smtClean="0"/>
              <a:t>means loss which is neither personal nor property damage nor derived from such damages.</a:t>
            </a:r>
            <a:endParaRPr lang="en-US" dirty="0"/>
          </a:p>
        </p:txBody>
      </p:sp>
    </p:spTree>
    <p:extLst>
      <p:ext uri="{BB962C8B-B14F-4D97-AF65-F5344CB8AC3E}">
        <p14:creationId xmlns:p14="http://schemas.microsoft.com/office/powerpoint/2010/main" val="173188947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325" dirty="0"/>
              <a:t>Current Active Financial Lines Products Here</a:t>
            </a:r>
            <a:endParaRPr lang="en-US" sz="2325" dirty="0"/>
          </a:p>
        </p:txBody>
      </p:sp>
      <p:sp>
        <p:nvSpPr>
          <p:cNvPr id="3" name="Content Placeholder 2"/>
          <p:cNvSpPr>
            <a:spLocks noGrp="1"/>
          </p:cNvSpPr>
          <p:nvPr>
            <p:ph idx="1"/>
          </p:nvPr>
        </p:nvSpPr>
        <p:spPr/>
        <p:txBody>
          <a:bodyPr/>
          <a:lstStyle/>
          <a:p>
            <a:pPr marL="385763" indent="-385763">
              <a:buAutoNum type="arabicPeriod"/>
            </a:pPr>
            <a:r>
              <a:rPr lang="en-US" dirty="0" smtClean="0"/>
              <a:t>Bankers Blanket Bond</a:t>
            </a:r>
          </a:p>
          <a:p>
            <a:pPr marL="385763" indent="-385763">
              <a:buAutoNum type="arabicPeriod"/>
            </a:pPr>
            <a:r>
              <a:rPr lang="en-US" dirty="0" smtClean="0"/>
              <a:t>Electronic &amp; Computer Crime Insurance</a:t>
            </a:r>
          </a:p>
          <a:p>
            <a:pPr marL="385763" indent="-385763">
              <a:buAutoNum type="arabicPeriod"/>
            </a:pPr>
            <a:r>
              <a:rPr lang="en-US" dirty="0" smtClean="0"/>
              <a:t>Lockers Insurance ~ Banks’ Legal Liability Cover</a:t>
            </a:r>
          </a:p>
          <a:p>
            <a:pPr marL="385763" indent="-385763">
              <a:buAutoNum type="arabicPeriod"/>
            </a:pPr>
            <a:r>
              <a:rPr lang="en-US" dirty="0" smtClean="0"/>
              <a:t>Plastic Card Insurance</a:t>
            </a:r>
          </a:p>
          <a:p>
            <a:pPr marL="385763" indent="-385763">
              <a:buAutoNum type="arabicPeriod"/>
            </a:pPr>
            <a:r>
              <a:rPr lang="en-US" dirty="0" smtClean="0"/>
              <a:t>Financial Institution Professional Indemnity Insurance</a:t>
            </a:r>
          </a:p>
          <a:p>
            <a:pPr marL="385763" indent="-385763">
              <a:buAutoNum type="arabicPeriod"/>
            </a:pPr>
            <a:r>
              <a:rPr lang="en-US" dirty="0" smtClean="0"/>
              <a:t>D&amp;O Liability Insurance</a:t>
            </a:r>
          </a:p>
          <a:p>
            <a:pPr marL="385763" indent="-385763">
              <a:buAutoNum type="arabicPeriod"/>
            </a:pPr>
            <a:endParaRPr lang="en-US" dirty="0"/>
          </a:p>
        </p:txBody>
      </p:sp>
    </p:spTree>
    <p:extLst>
      <p:ext uri="{BB962C8B-B14F-4D97-AF65-F5344CB8AC3E}">
        <p14:creationId xmlns:p14="http://schemas.microsoft.com/office/powerpoint/2010/main" val="167681008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Insurance Offerings</a:t>
            </a:r>
            <a:endParaRPr lang="en-US" dirty="0"/>
          </a:p>
        </p:txBody>
      </p:sp>
      <p:sp>
        <p:nvSpPr>
          <p:cNvPr id="3" name="Content Placeholder 2"/>
          <p:cNvSpPr>
            <a:spLocks noGrp="1"/>
          </p:cNvSpPr>
          <p:nvPr>
            <p:ph idx="1"/>
          </p:nvPr>
        </p:nvSpPr>
        <p:spPr/>
        <p:txBody>
          <a:bodyPr/>
          <a:lstStyle/>
          <a:p>
            <a:pPr marL="0" indent="0">
              <a:buNone/>
            </a:pPr>
            <a:r>
              <a:rPr lang="en-US" dirty="0"/>
              <a:t>The insurance market offers various policies, on named perils basis, and has </a:t>
            </a:r>
            <a:r>
              <a:rPr lang="en-US" dirty="0" smtClean="0"/>
              <a:t>demonstrated </a:t>
            </a:r>
            <a:r>
              <a:rPr lang="en-US" dirty="0"/>
              <a:t>willingness to innovate and add new policies in line with the changing </a:t>
            </a:r>
            <a:r>
              <a:rPr lang="en-US" dirty="0" smtClean="0"/>
              <a:t>needs </a:t>
            </a:r>
            <a:r>
              <a:rPr lang="en-US" dirty="0"/>
              <a:t>of Financial Institutions</a:t>
            </a:r>
          </a:p>
          <a:p>
            <a:pPr marL="0" indent="0">
              <a:buNone/>
            </a:pPr>
            <a:endParaRPr lang="en-US" dirty="0" smtClean="0"/>
          </a:p>
          <a:p>
            <a:pPr marL="0" indent="0">
              <a:buNone/>
            </a:pPr>
            <a:endParaRPr lang="en-US" dirty="0"/>
          </a:p>
        </p:txBody>
      </p:sp>
      <p:sp>
        <p:nvSpPr>
          <p:cNvPr id="4" name="Flowchart: Data 3"/>
          <p:cNvSpPr/>
          <p:nvPr/>
        </p:nvSpPr>
        <p:spPr>
          <a:xfrm>
            <a:off x="422646" y="3615070"/>
            <a:ext cx="1730449" cy="1251984"/>
          </a:xfrm>
          <a:prstGeom prst="flowChartInputOutp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prstClr val="white"/>
                </a:solidFill>
              </a:rPr>
              <a:t>BBB</a:t>
            </a:r>
          </a:p>
        </p:txBody>
      </p:sp>
      <p:sp>
        <p:nvSpPr>
          <p:cNvPr id="5" name="Flowchart: Data 4"/>
          <p:cNvSpPr/>
          <p:nvPr/>
        </p:nvSpPr>
        <p:spPr>
          <a:xfrm>
            <a:off x="1940443" y="3615070"/>
            <a:ext cx="1730449" cy="1251984"/>
          </a:xfrm>
          <a:prstGeom prst="flowChartInputOutp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prstClr val="white"/>
                </a:solidFill>
              </a:rPr>
              <a:t>ECC</a:t>
            </a:r>
          </a:p>
        </p:txBody>
      </p:sp>
      <p:sp>
        <p:nvSpPr>
          <p:cNvPr id="6" name="Flowchart: Data 5"/>
          <p:cNvSpPr/>
          <p:nvPr/>
        </p:nvSpPr>
        <p:spPr>
          <a:xfrm>
            <a:off x="3458241" y="3615070"/>
            <a:ext cx="1730449" cy="1251984"/>
          </a:xfrm>
          <a:prstGeom prst="flowChartInputOutp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prstClr val="white"/>
                </a:solidFill>
              </a:rPr>
              <a:t>SDB</a:t>
            </a:r>
          </a:p>
        </p:txBody>
      </p:sp>
      <p:sp>
        <p:nvSpPr>
          <p:cNvPr id="7" name="Flowchart: Data 6"/>
          <p:cNvSpPr/>
          <p:nvPr/>
        </p:nvSpPr>
        <p:spPr>
          <a:xfrm>
            <a:off x="4976038" y="3615070"/>
            <a:ext cx="1730449" cy="1251984"/>
          </a:xfrm>
          <a:prstGeom prst="flowChartInputOutp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prstClr val="white"/>
                </a:solidFill>
              </a:rPr>
              <a:t>FIPI</a:t>
            </a:r>
          </a:p>
        </p:txBody>
      </p:sp>
      <p:sp>
        <p:nvSpPr>
          <p:cNvPr id="8" name="Flowchart: Data 7"/>
          <p:cNvSpPr/>
          <p:nvPr/>
        </p:nvSpPr>
        <p:spPr>
          <a:xfrm>
            <a:off x="6493836" y="3615070"/>
            <a:ext cx="1730449" cy="1251984"/>
          </a:xfrm>
          <a:prstGeom prst="flowChartInputOutp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prstClr val="white"/>
                </a:solidFill>
              </a:rPr>
              <a:t>D&amp;O</a:t>
            </a:r>
          </a:p>
        </p:txBody>
      </p:sp>
      <p:sp>
        <p:nvSpPr>
          <p:cNvPr id="9" name="Left-Right Arrow 8"/>
          <p:cNvSpPr/>
          <p:nvPr/>
        </p:nvSpPr>
        <p:spPr>
          <a:xfrm>
            <a:off x="909085" y="5043820"/>
            <a:ext cx="6449975" cy="510363"/>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spTree>
    <p:extLst>
      <p:ext uri="{BB962C8B-B14F-4D97-AF65-F5344CB8AC3E}">
        <p14:creationId xmlns:p14="http://schemas.microsoft.com/office/powerpoint/2010/main" val="18919783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Crude Crime</a:t>
            </a:r>
            <a:endParaRPr lang="en-US" dirty="0"/>
          </a:p>
        </p:txBody>
      </p:sp>
      <p:sp>
        <p:nvSpPr>
          <p:cNvPr id="3" name="Subtitle 2"/>
          <p:cNvSpPr txBox="1">
            <a:spLocks/>
          </p:cNvSpPr>
          <p:nvPr/>
        </p:nvSpPr>
        <p:spPr>
          <a:xfrm>
            <a:off x="609600" y="1752600"/>
            <a:ext cx="8153400" cy="3962400"/>
          </a:xfrm>
          <a:prstGeom prst="rect">
            <a:avLst/>
          </a:prstGeom>
        </p:spPr>
        <p:txBody>
          <a:bodyPr/>
          <a:lstStyle>
            <a:lvl1pPr marL="342900" indent="-342900" algn="l" defTabSz="914400" rtl="0" eaLnBrk="1" latinLnBrk="0" hangingPunct="1">
              <a:spcBef>
                <a:spcPct val="20000"/>
              </a:spcBef>
              <a:buFont typeface="Arial" pitchFamily="34" charset="0"/>
              <a:buChar char="•"/>
              <a:defRPr sz="3200" b="1" kern="1200">
                <a:solidFill>
                  <a:schemeClr val="tx2">
                    <a:lumMod val="75000"/>
                  </a:schemeClr>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800" b="1" kern="1200">
                <a:solidFill>
                  <a:schemeClr val="tx2">
                    <a:lumMod val="75000"/>
                  </a:schemeClr>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400" b="1" kern="1200">
                <a:solidFill>
                  <a:schemeClr val="tx2">
                    <a:lumMod val="75000"/>
                  </a:schemeClr>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dirty="0" smtClean="0"/>
              <a:t>Robberies</a:t>
            </a:r>
          </a:p>
          <a:p>
            <a:r>
              <a:rPr lang="en-US" sz="2800" dirty="0" smtClean="0"/>
              <a:t>Hold-ups (</a:t>
            </a:r>
            <a:r>
              <a:rPr lang="en-US" sz="2800" dirty="0" err="1" smtClean="0"/>
              <a:t>Dacoity</a:t>
            </a:r>
            <a:r>
              <a:rPr lang="en-US" sz="2800" dirty="0" smtClean="0"/>
              <a:t>)</a:t>
            </a:r>
          </a:p>
          <a:p>
            <a:r>
              <a:rPr lang="en-US" sz="2800" dirty="0" smtClean="0"/>
              <a:t>Theft</a:t>
            </a:r>
          </a:p>
          <a:p>
            <a:pPr algn="r"/>
            <a:r>
              <a:rPr lang="en-US" sz="2800" dirty="0" smtClean="0">
                <a:solidFill>
                  <a:srgbClr val="FF0000"/>
                </a:solidFill>
              </a:rPr>
              <a:t>Generally Violent</a:t>
            </a:r>
          </a:p>
          <a:p>
            <a:pPr algn="r"/>
            <a:r>
              <a:rPr lang="en-US" sz="2800" dirty="0" smtClean="0">
                <a:solidFill>
                  <a:srgbClr val="FF0000"/>
                </a:solidFill>
              </a:rPr>
              <a:t>Single Attempt</a:t>
            </a:r>
          </a:p>
          <a:p>
            <a:pPr algn="r"/>
            <a:r>
              <a:rPr lang="en-US" sz="2800" dirty="0" smtClean="0">
                <a:solidFill>
                  <a:srgbClr val="FF0000"/>
                </a:solidFill>
              </a:rPr>
              <a:t>Immediately known</a:t>
            </a:r>
          </a:p>
          <a:p>
            <a:endParaRPr lang="en-US" sz="2000" dirty="0" smtClean="0"/>
          </a:p>
          <a:p>
            <a:r>
              <a:rPr lang="en-US" sz="2000" dirty="0" smtClean="0"/>
              <a:t>Think</a:t>
            </a:r>
            <a:endParaRPr lang="en-US" sz="2800" dirty="0" smtClean="0"/>
          </a:p>
        </p:txBody>
      </p:sp>
    </p:spTree>
    <p:extLst>
      <p:ext uri="{BB962C8B-B14F-4D97-AF65-F5344CB8AC3E}">
        <p14:creationId xmlns:p14="http://schemas.microsoft.com/office/powerpoint/2010/main" val="7367932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Financial Lines Products</a:t>
            </a:r>
            <a:endParaRPr lang="en-US" dirty="0"/>
          </a:p>
        </p:txBody>
      </p:sp>
      <p:sp>
        <p:nvSpPr>
          <p:cNvPr id="3" name="Content Placeholder 2"/>
          <p:cNvSpPr>
            <a:spLocks noGrp="1"/>
          </p:cNvSpPr>
          <p:nvPr>
            <p:ph idx="1"/>
          </p:nvPr>
        </p:nvSpPr>
        <p:spPr/>
        <p:txBody>
          <a:bodyPr/>
          <a:lstStyle/>
          <a:p>
            <a:r>
              <a:rPr lang="en-US" i="1" dirty="0" smtClean="0"/>
              <a:t>First party loss</a:t>
            </a:r>
          </a:p>
          <a:p>
            <a:pPr marL="0" indent="0">
              <a:buNone/>
            </a:pPr>
            <a:endParaRPr lang="en-US" i="1" dirty="0" smtClean="0"/>
          </a:p>
          <a:p>
            <a:pPr marL="0" indent="0">
              <a:buNone/>
            </a:pPr>
            <a:r>
              <a:rPr lang="en-US" i="1" dirty="0" smtClean="0"/>
              <a:t>(direct financial loss sustained by the policyholder)</a:t>
            </a:r>
          </a:p>
          <a:p>
            <a:pPr marL="0" indent="0">
              <a:buNone/>
            </a:pPr>
            <a:endParaRPr lang="en-US" i="1" dirty="0"/>
          </a:p>
          <a:p>
            <a:pPr marL="0" indent="0">
              <a:buNone/>
            </a:pPr>
            <a:endParaRPr lang="en-US" dirty="0"/>
          </a:p>
        </p:txBody>
      </p:sp>
    </p:spTree>
    <p:extLst>
      <p:ext uri="{BB962C8B-B14F-4D97-AF65-F5344CB8AC3E}">
        <p14:creationId xmlns:p14="http://schemas.microsoft.com/office/powerpoint/2010/main" val="225431381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Losses Discovered / Claims Made</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Direct Financial Loss:</a:t>
            </a:r>
          </a:p>
          <a:p>
            <a:pPr marL="0" indent="0">
              <a:buNone/>
            </a:pPr>
            <a:endParaRPr lang="en-US" dirty="0" smtClean="0"/>
          </a:p>
          <a:p>
            <a:pPr marL="0" indent="0">
              <a:buNone/>
            </a:pPr>
            <a:r>
              <a:rPr lang="en-US" dirty="0" smtClean="0"/>
              <a:t>Discovered or First Made during policy period</a:t>
            </a:r>
          </a:p>
          <a:p>
            <a:pPr marL="0" indent="0">
              <a:buNone/>
            </a:pPr>
            <a:r>
              <a:rPr lang="en-US" dirty="0" smtClean="0"/>
              <a:t>AND</a:t>
            </a:r>
          </a:p>
          <a:p>
            <a:pPr marL="0" indent="0">
              <a:buNone/>
            </a:pPr>
            <a:r>
              <a:rPr lang="en-US" dirty="0" smtClean="0"/>
              <a:t>Sustained after the Retroactive Date</a:t>
            </a:r>
          </a:p>
          <a:p>
            <a:endParaRPr lang="en-US" dirty="0"/>
          </a:p>
          <a:p>
            <a:pPr marL="0" indent="0">
              <a:buNone/>
            </a:pPr>
            <a:r>
              <a:rPr lang="en-US" dirty="0" smtClean="0"/>
              <a:t>Policy responds to the date of Discovery and not date of Occurrence</a:t>
            </a:r>
            <a:endParaRPr lang="en-US" dirty="0"/>
          </a:p>
        </p:txBody>
      </p:sp>
    </p:spTree>
    <p:extLst>
      <p:ext uri="{BB962C8B-B14F-4D97-AF65-F5344CB8AC3E}">
        <p14:creationId xmlns:p14="http://schemas.microsoft.com/office/powerpoint/2010/main" val="17691771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What </a:t>
            </a:r>
            <a:r>
              <a:rPr lang="en-US" dirty="0"/>
              <a:t>is at Risk?</a:t>
            </a:r>
          </a:p>
        </p:txBody>
      </p:sp>
      <p:sp>
        <p:nvSpPr>
          <p:cNvPr id="3" name="Subtitle 2"/>
          <p:cNvSpPr txBox="1">
            <a:spLocks/>
          </p:cNvSpPr>
          <p:nvPr/>
        </p:nvSpPr>
        <p:spPr>
          <a:xfrm>
            <a:off x="1588770" y="2771775"/>
            <a:ext cx="6115050" cy="2971800"/>
          </a:xfrm>
          <a:prstGeom prst="rect">
            <a:avLst/>
          </a:prstGeom>
        </p:spPr>
        <p:txBody>
          <a:bodyPr/>
          <a:lstStyle>
            <a:lvl1pPr marL="342900" indent="-342900" algn="l" defTabSz="914400" rtl="0" eaLnBrk="1" latinLnBrk="0" hangingPunct="1">
              <a:spcBef>
                <a:spcPct val="20000"/>
              </a:spcBef>
              <a:buFont typeface="Arial" pitchFamily="34" charset="0"/>
              <a:buChar char="•"/>
              <a:defRPr sz="3200" b="1" kern="1200">
                <a:solidFill>
                  <a:schemeClr val="tx2">
                    <a:lumMod val="75000"/>
                  </a:schemeClr>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800" b="1" kern="1200">
                <a:solidFill>
                  <a:schemeClr val="tx2">
                    <a:lumMod val="75000"/>
                  </a:schemeClr>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400" b="1" kern="1200">
                <a:solidFill>
                  <a:schemeClr val="tx2">
                    <a:lumMod val="75000"/>
                  </a:schemeClr>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350" b="0" dirty="0">
                <a:solidFill>
                  <a:srgbClr val="FF0000"/>
                </a:solidFill>
                <a:latin typeface="Century Gothic" panose="020B0502020202020204" pitchFamily="34" charset="0"/>
              </a:rPr>
              <a:t>PROPERTY</a:t>
            </a:r>
          </a:p>
          <a:p>
            <a:pPr>
              <a:lnSpc>
                <a:spcPct val="90000"/>
              </a:lnSpc>
              <a:spcBef>
                <a:spcPct val="50000"/>
              </a:spcBef>
              <a:buClr>
                <a:srgbClr val="1F497D"/>
              </a:buClr>
              <a:buFontTx/>
              <a:buChar char="•"/>
            </a:pPr>
            <a:r>
              <a:rPr lang="en-US" sz="1350" b="0" dirty="0">
                <a:solidFill>
                  <a:srgbClr val="1F497D">
                    <a:lumMod val="75000"/>
                  </a:srgbClr>
                </a:solidFill>
                <a:latin typeface="Century Gothic" panose="020B0502020202020204" pitchFamily="34" charset="0"/>
              </a:rPr>
              <a:t>Cash</a:t>
            </a:r>
          </a:p>
          <a:p>
            <a:pPr>
              <a:lnSpc>
                <a:spcPct val="90000"/>
              </a:lnSpc>
              <a:spcBef>
                <a:spcPct val="50000"/>
              </a:spcBef>
              <a:buClr>
                <a:srgbClr val="1F497D"/>
              </a:buClr>
              <a:buFontTx/>
              <a:buChar char="•"/>
            </a:pPr>
            <a:r>
              <a:rPr lang="en-US" sz="1350" b="0" dirty="0">
                <a:solidFill>
                  <a:srgbClr val="1F497D">
                    <a:lumMod val="75000"/>
                  </a:srgbClr>
                </a:solidFill>
                <a:latin typeface="Century Gothic" panose="020B0502020202020204" pitchFamily="34" charset="0"/>
              </a:rPr>
              <a:t>Bullion, Precious metals, Stones gems etc.</a:t>
            </a:r>
          </a:p>
          <a:p>
            <a:pPr>
              <a:lnSpc>
                <a:spcPct val="90000"/>
              </a:lnSpc>
              <a:spcBef>
                <a:spcPct val="50000"/>
              </a:spcBef>
              <a:buClr>
                <a:srgbClr val="1F497D"/>
              </a:buClr>
              <a:buFontTx/>
              <a:buChar char="•"/>
            </a:pPr>
            <a:r>
              <a:rPr lang="en-US" sz="1350" b="0" dirty="0" err="1">
                <a:solidFill>
                  <a:srgbClr val="1F497D">
                    <a:lumMod val="75000"/>
                  </a:srgbClr>
                </a:solidFill>
                <a:latin typeface="Century Gothic" panose="020B0502020202020204" pitchFamily="34" charset="0"/>
              </a:rPr>
              <a:t>Cheques</a:t>
            </a:r>
            <a:r>
              <a:rPr lang="en-US" sz="1350" b="0" dirty="0">
                <a:solidFill>
                  <a:srgbClr val="1F497D">
                    <a:lumMod val="75000"/>
                  </a:srgbClr>
                </a:solidFill>
                <a:latin typeface="Century Gothic" panose="020B0502020202020204" pitchFamily="34" charset="0"/>
              </a:rPr>
              <a:t>, </a:t>
            </a:r>
            <a:r>
              <a:rPr lang="en-US" sz="1350" b="0" dirty="0" err="1">
                <a:solidFill>
                  <a:srgbClr val="1F497D">
                    <a:lumMod val="75000"/>
                  </a:srgbClr>
                </a:solidFill>
                <a:latin typeface="Century Gothic" panose="020B0502020202020204" pitchFamily="34" charset="0"/>
              </a:rPr>
              <a:t>Payorders</a:t>
            </a:r>
            <a:r>
              <a:rPr lang="en-US" sz="1350" b="0" dirty="0">
                <a:solidFill>
                  <a:srgbClr val="1F497D">
                    <a:lumMod val="75000"/>
                  </a:srgbClr>
                </a:solidFill>
                <a:latin typeface="Century Gothic" panose="020B0502020202020204" pitchFamily="34" charset="0"/>
              </a:rPr>
              <a:t>, DD</a:t>
            </a:r>
          </a:p>
          <a:p>
            <a:pPr>
              <a:lnSpc>
                <a:spcPct val="90000"/>
              </a:lnSpc>
              <a:spcBef>
                <a:spcPct val="50000"/>
              </a:spcBef>
              <a:buClr>
                <a:srgbClr val="1F497D"/>
              </a:buClr>
              <a:buFontTx/>
              <a:buChar char="•"/>
            </a:pPr>
            <a:r>
              <a:rPr lang="en-US" sz="1350" b="0" dirty="0">
                <a:solidFill>
                  <a:srgbClr val="1F497D">
                    <a:lumMod val="75000"/>
                  </a:srgbClr>
                </a:solidFill>
                <a:latin typeface="Century Gothic" panose="020B0502020202020204" pitchFamily="34" charset="0"/>
              </a:rPr>
              <a:t>Share Certificates, Title Deeds, Bonds etc. etc.,</a:t>
            </a:r>
          </a:p>
          <a:p>
            <a:pPr>
              <a:lnSpc>
                <a:spcPct val="90000"/>
              </a:lnSpc>
              <a:spcBef>
                <a:spcPct val="50000"/>
              </a:spcBef>
              <a:buClr>
                <a:srgbClr val="1F497D"/>
              </a:buClr>
              <a:buFontTx/>
              <a:buChar char="•"/>
            </a:pPr>
            <a:r>
              <a:rPr lang="en-US" sz="1350" b="0" dirty="0">
                <a:solidFill>
                  <a:srgbClr val="1F497D">
                    <a:lumMod val="75000"/>
                  </a:srgbClr>
                </a:solidFill>
                <a:latin typeface="Century Gothic" panose="020B0502020202020204" pitchFamily="34" charset="0"/>
              </a:rPr>
              <a:t>Electronic &amp; Computer Fund Transfer Instructions, </a:t>
            </a:r>
          </a:p>
          <a:p>
            <a:pPr>
              <a:lnSpc>
                <a:spcPct val="90000"/>
              </a:lnSpc>
              <a:spcBef>
                <a:spcPct val="50000"/>
              </a:spcBef>
              <a:buClr>
                <a:srgbClr val="1F497D"/>
              </a:buClr>
              <a:buFontTx/>
              <a:buChar char="•"/>
            </a:pPr>
            <a:r>
              <a:rPr lang="en-US" sz="1350" b="0" dirty="0">
                <a:solidFill>
                  <a:srgbClr val="1F497D">
                    <a:lumMod val="75000"/>
                  </a:srgbClr>
                </a:solidFill>
                <a:latin typeface="Century Gothic" panose="020B0502020202020204" pitchFamily="34" charset="0"/>
              </a:rPr>
              <a:t>Electronic Securities</a:t>
            </a:r>
          </a:p>
          <a:p>
            <a:pPr>
              <a:lnSpc>
                <a:spcPct val="90000"/>
              </a:lnSpc>
              <a:spcBef>
                <a:spcPct val="50000"/>
              </a:spcBef>
              <a:buClr>
                <a:srgbClr val="1F497D"/>
              </a:buClr>
              <a:buFontTx/>
              <a:buChar char="•"/>
            </a:pPr>
            <a:r>
              <a:rPr lang="en-US" sz="1350" b="0" dirty="0">
                <a:solidFill>
                  <a:srgbClr val="1F497D">
                    <a:lumMod val="75000"/>
                  </a:srgbClr>
                </a:solidFill>
                <a:latin typeface="Century Gothic" panose="020B0502020202020204" pitchFamily="34" charset="0"/>
              </a:rPr>
              <a:t>Customer Property in Safe Deposit Lockers</a:t>
            </a:r>
          </a:p>
        </p:txBody>
      </p:sp>
    </p:spTree>
    <p:extLst>
      <p:ext uri="{BB962C8B-B14F-4D97-AF65-F5344CB8AC3E}">
        <p14:creationId xmlns:p14="http://schemas.microsoft.com/office/powerpoint/2010/main" val="18806164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Who Can Risk the Property</a:t>
            </a:r>
            <a:r>
              <a:rPr lang="en-US" dirty="0" smtClean="0"/>
              <a:t>?</a:t>
            </a:r>
            <a:endParaRPr lang="en-US" dirty="0"/>
          </a:p>
        </p:txBody>
      </p:sp>
      <p:sp>
        <p:nvSpPr>
          <p:cNvPr id="3" name="Subtitle 2"/>
          <p:cNvSpPr txBox="1">
            <a:spLocks/>
          </p:cNvSpPr>
          <p:nvPr/>
        </p:nvSpPr>
        <p:spPr>
          <a:xfrm>
            <a:off x="1385888" y="2614613"/>
            <a:ext cx="6115050" cy="2971800"/>
          </a:xfrm>
          <a:prstGeom prst="rect">
            <a:avLst/>
          </a:prstGeom>
        </p:spPr>
        <p:txBody>
          <a:bodyPr/>
          <a:lstStyle>
            <a:lvl1pPr marL="342900" indent="-342900" algn="l" defTabSz="914400" rtl="0" eaLnBrk="1" latinLnBrk="0" hangingPunct="1">
              <a:spcBef>
                <a:spcPct val="20000"/>
              </a:spcBef>
              <a:buFont typeface="Arial" pitchFamily="34" charset="0"/>
              <a:buChar char="•"/>
              <a:defRPr sz="3200" b="1" kern="1200">
                <a:solidFill>
                  <a:schemeClr val="tx2">
                    <a:lumMod val="75000"/>
                  </a:schemeClr>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800" b="1" kern="1200">
                <a:solidFill>
                  <a:schemeClr val="tx2">
                    <a:lumMod val="75000"/>
                  </a:schemeClr>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400" b="1" kern="1200">
                <a:solidFill>
                  <a:schemeClr val="tx2">
                    <a:lumMod val="75000"/>
                  </a:schemeClr>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spcBef>
                <a:spcPct val="50000"/>
              </a:spcBef>
              <a:buClr>
                <a:srgbClr val="1F497D"/>
              </a:buClr>
              <a:buFontTx/>
              <a:buChar char="•"/>
            </a:pPr>
            <a:r>
              <a:rPr lang="en-US" sz="1350" b="0" dirty="0">
                <a:solidFill>
                  <a:srgbClr val="1F497D">
                    <a:lumMod val="75000"/>
                  </a:srgbClr>
                </a:solidFill>
                <a:latin typeface="Century Gothic" panose="020B0502020202020204"/>
              </a:rPr>
              <a:t>Insiders</a:t>
            </a:r>
          </a:p>
          <a:p>
            <a:pPr lvl="1">
              <a:lnSpc>
                <a:spcPct val="90000"/>
              </a:lnSpc>
              <a:spcBef>
                <a:spcPct val="50000"/>
              </a:spcBef>
              <a:buClr>
                <a:srgbClr val="1F497D"/>
              </a:buClr>
              <a:buFontTx/>
              <a:buChar char="•"/>
            </a:pPr>
            <a:r>
              <a:rPr lang="en-US" sz="1350" b="0" dirty="0">
                <a:solidFill>
                  <a:srgbClr val="1F497D">
                    <a:lumMod val="75000"/>
                  </a:srgbClr>
                </a:solidFill>
                <a:latin typeface="Century Gothic" panose="020B0502020202020204"/>
              </a:rPr>
              <a:t>Dishonest Employees</a:t>
            </a:r>
          </a:p>
          <a:p>
            <a:pPr>
              <a:lnSpc>
                <a:spcPct val="90000"/>
              </a:lnSpc>
              <a:spcBef>
                <a:spcPct val="50000"/>
              </a:spcBef>
              <a:buClr>
                <a:srgbClr val="1F497D"/>
              </a:buClr>
              <a:buFontTx/>
              <a:buChar char="•"/>
            </a:pPr>
            <a:r>
              <a:rPr lang="en-US" sz="1350" b="0" dirty="0">
                <a:solidFill>
                  <a:srgbClr val="1F497D">
                    <a:lumMod val="75000"/>
                  </a:srgbClr>
                </a:solidFill>
                <a:latin typeface="Century Gothic" panose="020B0502020202020204"/>
              </a:rPr>
              <a:t>Outsiders</a:t>
            </a:r>
          </a:p>
          <a:p>
            <a:pPr lvl="1">
              <a:lnSpc>
                <a:spcPct val="90000"/>
              </a:lnSpc>
              <a:spcBef>
                <a:spcPct val="50000"/>
              </a:spcBef>
              <a:buClr>
                <a:srgbClr val="1F497D"/>
              </a:buClr>
              <a:buFontTx/>
              <a:buChar char="•"/>
            </a:pPr>
            <a:r>
              <a:rPr lang="en-US" sz="1350" b="0" dirty="0">
                <a:solidFill>
                  <a:srgbClr val="1F497D">
                    <a:lumMod val="75000"/>
                  </a:srgbClr>
                </a:solidFill>
                <a:latin typeface="Century Gothic" panose="020B0502020202020204"/>
              </a:rPr>
              <a:t>Robbers, </a:t>
            </a:r>
          </a:p>
          <a:p>
            <a:pPr lvl="1">
              <a:lnSpc>
                <a:spcPct val="90000"/>
              </a:lnSpc>
              <a:spcBef>
                <a:spcPct val="50000"/>
              </a:spcBef>
              <a:buClr>
                <a:srgbClr val="1F497D"/>
              </a:buClr>
              <a:buFontTx/>
              <a:buChar char="•"/>
            </a:pPr>
            <a:r>
              <a:rPr lang="en-US" sz="1350" b="0" dirty="0">
                <a:solidFill>
                  <a:srgbClr val="1F497D">
                    <a:lumMod val="75000"/>
                  </a:srgbClr>
                </a:solidFill>
                <a:latin typeface="Century Gothic" panose="020B0502020202020204"/>
              </a:rPr>
              <a:t>Burglars, </a:t>
            </a:r>
          </a:p>
          <a:p>
            <a:pPr lvl="1">
              <a:lnSpc>
                <a:spcPct val="90000"/>
              </a:lnSpc>
              <a:spcBef>
                <a:spcPct val="50000"/>
              </a:spcBef>
              <a:buClr>
                <a:srgbClr val="1F497D"/>
              </a:buClr>
              <a:buFontTx/>
              <a:buChar char="•"/>
            </a:pPr>
            <a:r>
              <a:rPr lang="en-US" sz="1350" b="0" dirty="0">
                <a:solidFill>
                  <a:srgbClr val="1F497D">
                    <a:lumMod val="75000"/>
                  </a:srgbClr>
                </a:solidFill>
                <a:latin typeface="Century Gothic" panose="020B0502020202020204"/>
              </a:rPr>
              <a:t>Thieves, </a:t>
            </a:r>
          </a:p>
          <a:p>
            <a:pPr lvl="1">
              <a:lnSpc>
                <a:spcPct val="90000"/>
              </a:lnSpc>
              <a:spcBef>
                <a:spcPct val="50000"/>
              </a:spcBef>
              <a:buClr>
                <a:srgbClr val="1F497D"/>
              </a:buClr>
              <a:buFontTx/>
              <a:buChar char="•"/>
            </a:pPr>
            <a:r>
              <a:rPr lang="en-US" sz="1350" b="0" dirty="0">
                <a:solidFill>
                  <a:srgbClr val="1F497D">
                    <a:lumMod val="75000"/>
                  </a:srgbClr>
                </a:solidFill>
                <a:latin typeface="Century Gothic" panose="020B0502020202020204"/>
              </a:rPr>
              <a:t>False Pretenders</a:t>
            </a:r>
          </a:p>
          <a:p>
            <a:pPr lvl="1">
              <a:lnSpc>
                <a:spcPct val="90000"/>
              </a:lnSpc>
              <a:spcBef>
                <a:spcPct val="50000"/>
              </a:spcBef>
              <a:buClr>
                <a:srgbClr val="1F497D"/>
              </a:buClr>
              <a:buFontTx/>
              <a:buChar char="•"/>
            </a:pPr>
            <a:r>
              <a:rPr lang="en-US" sz="1350" b="0" dirty="0">
                <a:solidFill>
                  <a:srgbClr val="1F497D">
                    <a:lumMod val="75000"/>
                  </a:srgbClr>
                </a:solidFill>
                <a:latin typeface="Century Gothic" panose="020B0502020202020204"/>
              </a:rPr>
              <a:t>Fraudsters etc.,</a:t>
            </a:r>
          </a:p>
          <a:p>
            <a:pPr marL="0" indent="0">
              <a:buNone/>
            </a:pPr>
            <a:endParaRPr lang="en-US" sz="1350" b="0" dirty="0">
              <a:solidFill>
                <a:srgbClr val="1F497D">
                  <a:lumMod val="75000"/>
                </a:srgbClr>
              </a:solidFill>
              <a:latin typeface="Century Gothic" panose="020B0502020202020204"/>
            </a:endParaRPr>
          </a:p>
        </p:txBody>
      </p:sp>
    </p:spTree>
    <p:extLst>
      <p:ext uri="{BB962C8B-B14F-4D97-AF65-F5344CB8AC3E}">
        <p14:creationId xmlns:p14="http://schemas.microsoft.com/office/powerpoint/2010/main" val="73324561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Operative Clause</a:t>
            </a:r>
          </a:p>
        </p:txBody>
      </p:sp>
      <p:sp>
        <p:nvSpPr>
          <p:cNvPr id="3" name="Subtitle 2"/>
          <p:cNvSpPr txBox="1">
            <a:spLocks/>
          </p:cNvSpPr>
          <p:nvPr/>
        </p:nvSpPr>
        <p:spPr>
          <a:xfrm>
            <a:off x="1425893" y="2600325"/>
            <a:ext cx="6115050" cy="2971800"/>
          </a:xfrm>
          <a:prstGeom prst="rect">
            <a:avLst/>
          </a:prstGeom>
        </p:spPr>
        <p:txBody>
          <a:bodyPr/>
          <a:lstStyle>
            <a:lvl1pPr marL="342900" indent="-342900" algn="l" defTabSz="914400" rtl="0" eaLnBrk="1" latinLnBrk="0" hangingPunct="1">
              <a:spcBef>
                <a:spcPct val="20000"/>
              </a:spcBef>
              <a:buFont typeface="Arial" pitchFamily="34" charset="0"/>
              <a:buChar char="•"/>
              <a:defRPr sz="3200" b="1" kern="1200">
                <a:solidFill>
                  <a:schemeClr val="tx2">
                    <a:lumMod val="75000"/>
                  </a:schemeClr>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800" b="1" kern="1200">
                <a:solidFill>
                  <a:schemeClr val="tx2">
                    <a:lumMod val="75000"/>
                  </a:schemeClr>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400" b="1" kern="1200">
                <a:solidFill>
                  <a:schemeClr val="tx2">
                    <a:lumMod val="75000"/>
                  </a:schemeClr>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lvl="1" indent="0">
              <a:lnSpc>
                <a:spcPct val="90000"/>
              </a:lnSpc>
              <a:buNone/>
            </a:pPr>
            <a:r>
              <a:rPr kumimoji="1" lang="en-US" sz="1350" u="sng" dirty="0">
                <a:solidFill>
                  <a:srgbClr val="FF0000"/>
                </a:solidFill>
                <a:latin typeface="Century Gothic" panose="020B0502020202020204" pitchFamily="34" charset="0"/>
                <a:cs typeface="Calibri" pitchFamily="34" charset="0"/>
              </a:rPr>
              <a:t>Promise to make good</a:t>
            </a:r>
          </a:p>
          <a:p>
            <a:pPr lvl="1">
              <a:lnSpc>
                <a:spcPct val="150000"/>
              </a:lnSpc>
              <a:buFont typeface="Arial" pitchFamily="34" charset="0"/>
              <a:buChar char="•"/>
            </a:pPr>
            <a:r>
              <a:rPr kumimoji="1" lang="en-US" sz="1350" dirty="0">
                <a:solidFill>
                  <a:srgbClr val="1F497D">
                    <a:lumMod val="75000"/>
                  </a:srgbClr>
                </a:solidFill>
                <a:latin typeface="Century Gothic" panose="020B0502020202020204" pitchFamily="34" charset="0"/>
                <a:cs typeface="Calibri" pitchFamily="34" charset="0"/>
              </a:rPr>
              <a:t>Direct Financial Loss</a:t>
            </a:r>
          </a:p>
          <a:p>
            <a:pPr lvl="1">
              <a:lnSpc>
                <a:spcPct val="150000"/>
              </a:lnSpc>
              <a:buFont typeface="Arial" pitchFamily="34" charset="0"/>
              <a:buChar char="•"/>
            </a:pPr>
            <a:r>
              <a:rPr kumimoji="1" lang="en-US" sz="1350" dirty="0">
                <a:solidFill>
                  <a:srgbClr val="1F497D">
                    <a:lumMod val="75000"/>
                  </a:srgbClr>
                </a:solidFill>
                <a:latin typeface="Century Gothic" panose="020B0502020202020204" pitchFamily="34" charset="0"/>
                <a:cs typeface="Calibri" pitchFamily="34" charset="0"/>
              </a:rPr>
              <a:t>In excess of Deductibles</a:t>
            </a:r>
          </a:p>
          <a:p>
            <a:pPr lvl="1">
              <a:lnSpc>
                <a:spcPct val="150000"/>
              </a:lnSpc>
              <a:buFont typeface="Arial" pitchFamily="34" charset="0"/>
              <a:buChar char="•"/>
            </a:pPr>
            <a:r>
              <a:rPr kumimoji="1" lang="en-US" sz="1350" dirty="0">
                <a:solidFill>
                  <a:srgbClr val="1F497D">
                    <a:lumMod val="75000"/>
                  </a:srgbClr>
                </a:solidFill>
                <a:latin typeface="Century Gothic" panose="020B0502020202020204" pitchFamily="34" charset="0"/>
                <a:cs typeface="Calibri" pitchFamily="34" charset="0"/>
              </a:rPr>
              <a:t>Subject to Terms and Conditions</a:t>
            </a:r>
          </a:p>
          <a:p>
            <a:pPr lvl="1">
              <a:lnSpc>
                <a:spcPct val="150000"/>
              </a:lnSpc>
              <a:buClr>
                <a:prstClr val="black"/>
              </a:buClr>
              <a:buFont typeface="Arial" pitchFamily="34" charset="0"/>
              <a:buChar char="•"/>
            </a:pPr>
            <a:r>
              <a:rPr kumimoji="1" lang="en-US" sz="1350" dirty="0">
                <a:solidFill>
                  <a:srgbClr val="1F497D">
                    <a:lumMod val="75000"/>
                  </a:srgbClr>
                </a:solidFill>
                <a:latin typeface="Century Gothic" panose="020B0502020202020204" pitchFamily="34" charset="0"/>
                <a:cs typeface="Calibri" pitchFamily="34" charset="0"/>
              </a:rPr>
              <a:t>Discovered During the Policy Period</a:t>
            </a:r>
          </a:p>
          <a:p>
            <a:pPr lvl="1">
              <a:lnSpc>
                <a:spcPct val="150000"/>
              </a:lnSpc>
              <a:buClr>
                <a:prstClr val="black"/>
              </a:buClr>
              <a:buFont typeface="Arial" pitchFamily="34" charset="0"/>
              <a:buChar char="•"/>
            </a:pPr>
            <a:r>
              <a:rPr kumimoji="1" lang="en-US" sz="1350" dirty="0">
                <a:solidFill>
                  <a:srgbClr val="1F497D">
                    <a:lumMod val="75000"/>
                  </a:srgbClr>
                </a:solidFill>
                <a:latin typeface="Century Gothic" panose="020B0502020202020204" pitchFamily="34" charset="0"/>
                <a:cs typeface="Calibri" pitchFamily="34" charset="0"/>
              </a:rPr>
              <a:t>Occurred Subsequent to Retroactive Date</a:t>
            </a:r>
          </a:p>
        </p:txBody>
      </p:sp>
    </p:spTree>
    <p:extLst>
      <p:ext uri="{BB962C8B-B14F-4D97-AF65-F5344CB8AC3E}">
        <p14:creationId xmlns:p14="http://schemas.microsoft.com/office/powerpoint/2010/main" val="110460389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Why Do You Need BBB Insurance?</a:t>
            </a:r>
            <a:endParaRPr lang="en-US" dirty="0"/>
          </a:p>
        </p:txBody>
      </p:sp>
      <p:sp>
        <p:nvSpPr>
          <p:cNvPr id="3" name="Content Placeholder 2"/>
          <p:cNvSpPr>
            <a:spLocks noGrp="1"/>
          </p:cNvSpPr>
          <p:nvPr>
            <p:ph idx="1"/>
          </p:nvPr>
        </p:nvSpPr>
        <p:spPr/>
        <p:txBody>
          <a:bodyPr>
            <a:normAutofit/>
          </a:bodyPr>
          <a:lstStyle/>
          <a:p>
            <a:r>
              <a:rPr lang="en-US" dirty="0" smtClean="0"/>
              <a:t>Crime </a:t>
            </a:r>
            <a:r>
              <a:rPr lang="en-US" dirty="0"/>
              <a:t>is a global problem and is often an unfortunate “</a:t>
            </a:r>
            <a:r>
              <a:rPr lang="en-US" dirty="0" smtClean="0"/>
              <a:t>by product</a:t>
            </a:r>
            <a:r>
              <a:rPr lang="en-US" dirty="0"/>
              <a:t>” of </a:t>
            </a:r>
            <a:r>
              <a:rPr lang="en-US" dirty="0" smtClean="0"/>
              <a:t>social </a:t>
            </a:r>
            <a:r>
              <a:rPr lang="en-US" dirty="0"/>
              <a:t>advancement</a:t>
            </a:r>
            <a:r>
              <a:rPr lang="en-US" dirty="0" smtClean="0"/>
              <a:t>. </a:t>
            </a:r>
          </a:p>
          <a:p>
            <a:endParaRPr lang="en-US" dirty="0" smtClean="0"/>
          </a:p>
          <a:p>
            <a:r>
              <a:rPr lang="en-US" dirty="0" smtClean="0"/>
              <a:t>Crime </a:t>
            </a:r>
            <a:r>
              <a:rPr lang="en-US" dirty="0"/>
              <a:t>is on the increase everywhere in the world </a:t>
            </a:r>
            <a:r>
              <a:rPr lang="en-US" dirty="0" smtClean="0"/>
              <a:t>and </a:t>
            </a:r>
            <a:r>
              <a:rPr lang="en-US" dirty="0"/>
              <a:t>the sad fact is that many Banks/Financial Institutions have only </a:t>
            </a:r>
            <a:r>
              <a:rPr lang="en-US" dirty="0" smtClean="0"/>
              <a:t>become </a:t>
            </a:r>
            <a:r>
              <a:rPr lang="en-US" dirty="0"/>
              <a:t>alerted to this as a result of a crime loss.</a:t>
            </a:r>
          </a:p>
          <a:p>
            <a:endParaRPr lang="en-US" dirty="0"/>
          </a:p>
          <a:p>
            <a:r>
              <a:rPr lang="en-US" dirty="0" smtClean="0"/>
              <a:t>Because </a:t>
            </a:r>
            <a:r>
              <a:rPr lang="en-US" dirty="0"/>
              <a:t>of today’s economic climate there has been a surge in armed </a:t>
            </a:r>
            <a:r>
              <a:rPr lang="en-US" dirty="0" smtClean="0"/>
              <a:t>bank </a:t>
            </a:r>
            <a:r>
              <a:rPr lang="en-US" dirty="0"/>
              <a:t>raids, fraudulent transfer of funds by employees, theft of cash by </a:t>
            </a:r>
            <a:r>
              <a:rPr lang="en-US" dirty="0" smtClean="0"/>
              <a:t>employees</a:t>
            </a:r>
            <a:r>
              <a:rPr lang="en-US" dirty="0"/>
              <a:t>, raids on cash in transit and increased document fraud.</a:t>
            </a:r>
          </a:p>
          <a:p>
            <a:endParaRPr lang="en-US" dirty="0" smtClean="0"/>
          </a:p>
          <a:p>
            <a:r>
              <a:rPr lang="en-US" dirty="0" smtClean="0"/>
              <a:t>EVERY </a:t>
            </a:r>
            <a:r>
              <a:rPr lang="en-US" dirty="0"/>
              <a:t>FINANCIAL INSTITUTION IS VULNERABLE !</a:t>
            </a:r>
          </a:p>
          <a:p>
            <a:endParaRPr lang="en-US" dirty="0"/>
          </a:p>
        </p:txBody>
      </p:sp>
    </p:spTree>
    <p:extLst>
      <p:ext uri="{BB962C8B-B14F-4D97-AF65-F5344CB8AC3E}">
        <p14:creationId xmlns:p14="http://schemas.microsoft.com/office/powerpoint/2010/main" val="320835238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BBB Policy Composition</a:t>
            </a:r>
            <a:endParaRPr lang="en-US" dirty="0"/>
          </a:p>
        </p:txBody>
      </p:sp>
      <p:sp>
        <p:nvSpPr>
          <p:cNvPr id="4" name="Parallelogram 3"/>
          <p:cNvSpPr/>
          <p:nvPr/>
        </p:nvSpPr>
        <p:spPr>
          <a:xfrm>
            <a:off x="184210" y="2975787"/>
            <a:ext cx="1435396" cy="1427421"/>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prstClr val="white"/>
                </a:solidFill>
              </a:rPr>
              <a:t>Infidelity</a:t>
            </a:r>
          </a:p>
          <a:p>
            <a:pPr algn="ctr"/>
            <a:r>
              <a:rPr lang="en-US" sz="1350" dirty="0">
                <a:solidFill>
                  <a:prstClr val="white"/>
                </a:solidFill>
              </a:rPr>
              <a:t>Of </a:t>
            </a:r>
          </a:p>
          <a:p>
            <a:pPr algn="ctr"/>
            <a:r>
              <a:rPr lang="en-US" sz="1125" dirty="0">
                <a:solidFill>
                  <a:prstClr val="white"/>
                </a:solidFill>
              </a:rPr>
              <a:t>Employees</a:t>
            </a:r>
          </a:p>
        </p:txBody>
      </p:sp>
      <p:sp>
        <p:nvSpPr>
          <p:cNvPr id="5" name="Parallelogram 4"/>
          <p:cNvSpPr/>
          <p:nvPr/>
        </p:nvSpPr>
        <p:spPr>
          <a:xfrm>
            <a:off x="1311261" y="2975787"/>
            <a:ext cx="1435396" cy="1427421"/>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prstClr val="white"/>
                </a:solidFill>
              </a:rPr>
              <a:t>Premises</a:t>
            </a:r>
          </a:p>
          <a:p>
            <a:pPr algn="ctr"/>
            <a:r>
              <a:rPr lang="en-US" sz="1350" dirty="0">
                <a:solidFill>
                  <a:prstClr val="white"/>
                </a:solidFill>
              </a:rPr>
              <a:t>Risk</a:t>
            </a:r>
          </a:p>
        </p:txBody>
      </p:sp>
      <p:sp>
        <p:nvSpPr>
          <p:cNvPr id="6" name="Parallelogram 5"/>
          <p:cNvSpPr/>
          <p:nvPr/>
        </p:nvSpPr>
        <p:spPr>
          <a:xfrm>
            <a:off x="2438311" y="2975787"/>
            <a:ext cx="1435396" cy="1427421"/>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prstClr val="white"/>
                </a:solidFill>
              </a:rPr>
              <a:t>Transit</a:t>
            </a:r>
          </a:p>
          <a:p>
            <a:pPr algn="ctr"/>
            <a:r>
              <a:rPr lang="en-US" sz="1350" dirty="0">
                <a:solidFill>
                  <a:prstClr val="white"/>
                </a:solidFill>
              </a:rPr>
              <a:t>Risk</a:t>
            </a:r>
          </a:p>
        </p:txBody>
      </p:sp>
      <p:sp>
        <p:nvSpPr>
          <p:cNvPr id="7" name="Parallelogram 6"/>
          <p:cNvSpPr/>
          <p:nvPr/>
        </p:nvSpPr>
        <p:spPr>
          <a:xfrm>
            <a:off x="3562970" y="2975787"/>
            <a:ext cx="1435396" cy="1427421"/>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prstClr val="white"/>
                </a:solidFill>
              </a:rPr>
              <a:t>Forgery</a:t>
            </a:r>
          </a:p>
        </p:txBody>
      </p:sp>
      <p:sp>
        <p:nvSpPr>
          <p:cNvPr id="8" name="Parallelogram 7"/>
          <p:cNvSpPr/>
          <p:nvPr/>
        </p:nvSpPr>
        <p:spPr>
          <a:xfrm>
            <a:off x="4692413" y="2975787"/>
            <a:ext cx="1435396" cy="1427421"/>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88" dirty="0">
                <a:solidFill>
                  <a:prstClr val="white"/>
                </a:solidFill>
              </a:rPr>
              <a:t>Counterfeit</a:t>
            </a:r>
          </a:p>
          <a:p>
            <a:pPr algn="ctr"/>
            <a:r>
              <a:rPr lang="en-US" sz="1200" dirty="0">
                <a:solidFill>
                  <a:prstClr val="white"/>
                </a:solidFill>
              </a:rPr>
              <a:t>Currency</a:t>
            </a:r>
          </a:p>
        </p:txBody>
      </p:sp>
      <p:sp>
        <p:nvSpPr>
          <p:cNvPr id="9" name="Parallelogram 8"/>
          <p:cNvSpPr/>
          <p:nvPr/>
        </p:nvSpPr>
        <p:spPr>
          <a:xfrm>
            <a:off x="5826641" y="2975787"/>
            <a:ext cx="1435396" cy="1427421"/>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prstClr val="white"/>
                </a:solidFill>
              </a:rPr>
              <a:t>Office &amp;</a:t>
            </a:r>
          </a:p>
          <a:p>
            <a:pPr algn="ctr"/>
            <a:r>
              <a:rPr lang="en-US" sz="1350" dirty="0">
                <a:solidFill>
                  <a:prstClr val="white"/>
                </a:solidFill>
              </a:rPr>
              <a:t>Contents</a:t>
            </a:r>
          </a:p>
        </p:txBody>
      </p:sp>
      <p:sp>
        <p:nvSpPr>
          <p:cNvPr id="10" name="Parallelogram 9"/>
          <p:cNvSpPr/>
          <p:nvPr/>
        </p:nvSpPr>
        <p:spPr>
          <a:xfrm>
            <a:off x="6951300" y="2975787"/>
            <a:ext cx="1435396" cy="1427421"/>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75" dirty="0">
                <a:solidFill>
                  <a:prstClr val="white"/>
                </a:solidFill>
              </a:rPr>
              <a:t>Securities</a:t>
            </a:r>
          </a:p>
        </p:txBody>
      </p:sp>
    </p:spTree>
    <p:extLst>
      <p:ext uri="{BB962C8B-B14F-4D97-AF65-F5344CB8AC3E}">
        <p14:creationId xmlns:p14="http://schemas.microsoft.com/office/powerpoint/2010/main" val="116110984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549060"/>
            <a:ext cx="7543800" cy="1088068"/>
          </a:xfrm>
        </p:spPr>
        <p:txBody>
          <a:bodyPr>
            <a:normAutofit fontScale="90000"/>
          </a:bodyPr>
          <a:lstStyle/>
          <a:p>
            <a:r>
              <a:rPr lang="en-US" dirty="0" smtClean="0"/>
              <a:t/>
            </a:r>
            <a:br>
              <a:rPr lang="en-US" dirty="0" smtClean="0"/>
            </a:br>
            <a:r>
              <a:rPr lang="en-US" dirty="0" smtClean="0"/>
              <a:t/>
            </a:r>
            <a:br>
              <a:rPr lang="en-US" dirty="0" smtClean="0"/>
            </a:br>
            <a:r>
              <a:rPr lang="en-US" dirty="0"/>
              <a:t>	</a:t>
            </a:r>
            <a:r>
              <a:rPr lang="en-US" dirty="0" smtClean="0"/>
              <a:t>MAIN BBB INSURING CLAUSES</a:t>
            </a:r>
            <a:endParaRPr lang="en-US" dirty="0"/>
          </a:p>
        </p:txBody>
      </p:sp>
      <p:sp>
        <p:nvSpPr>
          <p:cNvPr id="3" name="Content Placeholder 2"/>
          <p:cNvSpPr>
            <a:spLocks noGrp="1"/>
          </p:cNvSpPr>
          <p:nvPr>
            <p:ph idx="1"/>
          </p:nvPr>
        </p:nvSpPr>
        <p:spPr>
          <a:xfrm>
            <a:off x="357188" y="2335188"/>
            <a:ext cx="7543800" cy="3017520"/>
          </a:xfrm>
        </p:spPr>
        <p:txBody>
          <a:bodyPr>
            <a:noAutofit/>
          </a:bodyPr>
          <a:lstStyle/>
          <a:p>
            <a:r>
              <a:rPr lang="en-US" dirty="0" smtClean="0"/>
              <a:t>1. Infidelity</a:t>
            </a:r>
          </a:p>
          <a:p>
            <a:r>
              <a:rPr lang="en-US" dirty="0" smtClean="0"/>
              <a:t>Dishonest </a:t>
            </a:r>
            <a:r>
              <a:rPr lang="en-US" dirty="0"/>
              <a:t>or fraudulent acts of Employees</a:t>
            </a:r>
          </a:p>
          <a:p>
            <a:r>
              <a:rPr lang="en-US" dirty="0" smtClean="0"/>
              <a:t>2. On </a:t>
            </a:r>
            <a:r>
              <a:rPr lang="en-US" dirty="0"/>
              <a:t>Premises</a:t>
            </a:r>
          </a:p>
          <a:p>
            <a:r>
              <a:rPr lang="en-US" dirty="0"/>
              <a:t>Loss or Damage to cash and </a:t>
            </a:r>
            <a:r>
              <a:rPr lang="en-US" dirty="0" smtClean="0"/>
              <a:t>securities.</a:t>
            </a:r>
            <a:endParaRPr lang="en-US" dirty="0"/>
          </a:p>
          <a:p>
            <a:r>
              <a:rPr lang="en-US" dirty="0" smtClean="0"/>
              <a:t>3. In </a:t>
            </a:r>
            <a:r>
              <a:rPr lang="en-US" dirty="0"/>
              <a:t>Transit</a:t>
            </a:r>
          </a:p>
          <a:p>
            <a:r>
              <a:rPr lang="en-US" dirty="0"/>
              <a:t>Loss or damage to cash an securities in transit</a:t>
            </a:r>
          </a:p>
          <a:p>
            <a:r>
              <a:rPr lang="en-US" dirty="0" smtClean="0"/>
              <a:t>4. Forgery or Alteration</a:t>
            </a:r>
            <a:endParaRPr lang="en-US" dirty="0"/>
          </a:p>
          <a:p>
            <a:r>
              <a:rPr lang="en-US" dirty="0"/>
              <a:t>Loss resulting from forgery or fraudulent alteration of </a:t>
            </a:r>
            <a:r>
              <a:rPr lang="en-US" dirty="0" smtClean="0"/>
              <a:t>banking </a:t>
            </a:r>
            <a:r>
              <a:rPr lang="en-US" dirty="0"/>
              <a:t>collateral instruments; </a:t>
            </a:r>
            <a:r>
              <a:rPr lang="en-US" dirty="0" err="1"/>
              <a:t>cheques</a:t>
            </a:r>
            <a:r>
              <a:rPr lang="en-US" dirty="0"/>
              <a:t>, drafts, bills of </a:t>
            </a:r>
            <a:r>
              <a:rPr lang="en-US" dirty="0" smtClean="0"/>
              <a:t>exchange </a:t>
            </a:r>
            <a:r>
              <a:rPr lang="en-US" dirty="0"/>
              <a:t>etc.</a:t>
            </a:r>
          </a:p>
          <a:p>
            <a:r>
              <a:rPr lang="en-US" dirty="0" smtClean="0"/>
              <a:t>5. Securities</a:t>
            </a:r>
            <a:endParaRPr lang="en-US" dirty="0"/>
          </a:p>
          <a:p>
            <a:r>
              <a:rPr lang="en-US" dirty="0"/>
              <a:t>Loss resulting from the Assured acting in good faith upon </a:t>
            </a:r>
            <a:r>
              <a:rPr lang="en-US" dirty="0" smtClean="0"/>
              <a:t>Securities which </a:t>
            </a:r>
            <a:r>
              <a:rPr lang="en-US" dirty="0"/>
              <a:t>prove to be counterfeit, Forged or Lost </a:t>
            </a:r>
            <a:r>
              <a:rPr lang="en-US" dirty="0" smtClean="0"/>
              <a:t>or </a:t>
            </a:r>
            <a:r>
              <a:rPr lang="en-US" dirty="0"/>
              <a:t>Stolen </a:t>
            </a:r>
          </a:p>
          <a:p>
            <a:endParaRPr lang="en-US" dirty="0"/>
          </a:p>
        </p:txBody>
      </p:sp>
    </p:spTree>
    <p:extLst>
      <p:ext uri="{BB962C8B-B14F-4D97-AF65-F5344CB8AC3E}">
        <p14:creationId xmlns:p14="http://schemas.microsoft.com/office/powerpoint/2010/main" val="382940921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Conditions Precedent To Liability</a:t>
            </a:r>
            <a:endParaRPr lang="en-US" dirty="0"/>
          </a:p>
        </p:txBody>
      </p:sp>
      <p:sp>
        <p:nvSpPr>
          <p:cNvPr id="3" name="Content Placeholder 2"/>
          <p:cNvSpPr>
            <a:spLocks noGrp="1"/>
          </p:cNvSpPr>
          <p:nvPr>
            <p:ph idx="1"/>
          </p:nvPr>
        </p:nvSpPr>
        <p:spPr/>
        <p:txBody>
          <a:bodyPr>
            <a:normAutofit/>
          </a:bodyPr>
          <a:lstStyle/>
          <a:p>
            <a:pPr marL="385763" indent="-385763">
              <a:buAutoNum type="arabicPeriod"/>
            </a:pPr>
            <a:r>
              <a:rPr lang="en-US" dirty="0" smtClean="0"/>
              <a:t>A written and maintained Rule book of the business</a:t>
            </a:r>
          </a:p>
          <a:p>
            <a:pPr marL="385763" indent="-385763">
              <a:buAutoNum type="arabicPeriod"/>
            </a:pPr>
            <a:r>
              <a:rPr lang="en-US" dirty="0" smtClean="0"/>
              <a:t>Duty bifurcation from commencement to completion between employees</a:t>
            </a:r>
          </a:p>
          <a:p>
            <a:pPr marL="385763" indent="-385763">
              <a:buAutoNum type="arabicPeriod"/>
            </a:pPr>
            <a:r>
              <a:rPr lang="en-US" dirty="0" smtClean="0"/>
              <a:t>Joint Custody</a:t>
            </a:r>
          </a:p>
          <a:p>
            <a:pPr marL="385763" indent="-385763">
              <a:buAutoNum type="arabicPeriod"/>
            </a:pPr>
            <a:r>
              <a:rPr lang="en-US" dirty="0" smtClean="0"/>
              <a:t>Dual Control</a:t>
            </a:r>
          </a:p>
          <a:p>
            <a:pPr marL="385763" indent="-385763">
              <a:buAutoNum type="arabicPeriod"/>
            </a:pPr>
            <a:r>
              <a:rPr lang="en-US" dirty="0" smtClean="0"/>
              <a:t>Two weeks uninterrupted holiday in a calendar year</a:t>
            </a:r>
          </a:p>
          <a:p>
            <a:pPr marL="385763" indent="-385763">
              <a:buAutoNum type="arabicPeriod"/>
            </a:pPr>
            <a:r>
              <a:rPr lang="en-US" dirty="0" smtClean="0"/>
              <a:t>Thorough internal audit</a:t>
            </a:r>
          </a:p>
          <a:p>
            <a:pPr marL="385763" indent="-385763">
              <a:buAutoNum type="arabicPeriod"/>
            </a:pPr>
            <a:r>
              <a:rPr lang="en-US" dirty="0" smtClean="0"/>
              <a:t>Review of internal controls</a:t>
            </a:r>
            <a:endParaRPr lang="en-US" dirty="0"/>
          </a:p>
        </p:txBody>
      </p:sp>
    </p:spTree>
    <p:extLst>
      <p:ext uri="{BB962C8B-B14F-4D97-AF65-F5344CB8AC3E}">
        <p14:creationId xmlns:p14="http://schemas.microsoft.com/office/powerpoint/2010/main" val="158303375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Important Conditions</a:t>
            </a:r>
            <a:endParaRPr lang="en-US" dirty="0"/>
          </a:p>
        </p:txBody>
      </p:sp>
      <p:sp>
        <p:nvSpPr>
          <p:cNvPr id="3" name="Content Placeholder 2"/>
          <p:cNvSpPr>
            <a:spLocks noGrp="1"/>
          </p:cNvSpPr>
          <p:nvPr>
            <p:ph idx="1"/>
          </p:nvPr>
        </p:nvSpPr>
        <p:spPr/>
        <p:txBody>
          <a:bodyPr/>
          <a:lstStyle/>
          <a:p>
            <a:pPr marL="385763" indent="-385763">
              <a:buAutoNum type="arabicPeriod"/>
            </a:pPr>
            <a:r>
              <a:rPr lang="en-US" dirty="0" smtClean="0"/>
              <a:t>Merger or Change in Ownership or Control of Business</a:t>
            </a:r>
          </a:p>
          <a:p>
            <a:pPr marL="385763" indent="-385763">
              <a:buAutoNum type="arabicPeriod"/>
            </a:pPr>
            <a:r>
              <a:rPr lang="en-US" dirty="0" smtClean="0"/>
              <a:t>Other such Insurance in place</a:t>
            </a:r>
          </a:p>
          <a:p>
            <a:pPr marL="385763" indent="-385763">
              <a:buAutoNum type="arabicPeriod"/>
            </a:pPr>
            <a:r>
              <a:rPr lang="en-US" dirty="0" smtClean="0"/>
              <a:t>Sectional or Total aggregation of limit</a:t>
            </a:r>
          </a:p>
          <a:p>
            <a:pPr marL="385763" indent="-385763">
              <a:buAutoNum type="arabicPeriod"/>
            </a:pPr>
            <a:r>
              <a:rPr lang="en-US" dirty="0" smtClean="0"/>
              <a:t>Non-Cumulative Liability</a:t>
            </a:r>
          </a:p>
          <a:p>
            <a:pPr marL="385763" indent="-385763">
              <a:buAutoNum type="arabicPeriod"/>
            </a:pPr>
            <a:r>
              <a:rPr lang="en-US" dirty="0" smtClean="0"/>
              <a:t>Deductible/Excess</a:t>
            </a:r>
          </a:p>
          <a:p>
            <a:pPr marL="385763" indent="-385763">
              <a:buAutoNum type="arabicPeriod"/>
            </a:pPr>
            <a:r>
              <a:rPr lang="en-US" dirty="0" smtClean="0"/>
              <a:t>Ultimate Net Loss</a:t>
            </a:r>
          </a:p>
          <a:p>
            <a:pPr marL="385763" indent="-385763">
              <a:buAutoNum type="arabicPeriod"/>
            </a:pPr>
            <a:endParaRPr lang="en-US" dirty="0"/>
          </a:p>
        </p:txBody>
      </p:sp>
    </p:spTree>
    <p:extLst>
      <p:ext uri="{BB962C8B-B14F-4D97-AF65-F5344CB8AC3E}">
        <p14:creationId xmlns:p14="http://schemas.microsoft.com/office/powerpoint/2010/main" val="37682690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Complex Crimes</a:t>
            </a:r>
            <a:endParaRPr lang="en-US" dirty="0"/>
          </a:p>
        </p:txBody>
      </p:sp>
      <p:sp>
        <p:nvSpPr>
          <p:cNvPr id="3" name="Subtitle 2"/>
          <p:cNvSpPr txBox="1">
            <a:spLocks/>
          </p:cNvSpPr>
          <p:nvPr/>
        </p:nvSpPr>
        <p:spPr>
          <a:xfrm>
            <a:off x="609600" y="1752600"/>
            <a:ext cx="8153400" cy="3962400"/>
          </a:xfrm>
          <a:prstGeom prst="rect">
            <a:avLst/>
          </a:prstGeom>
        </p:spPr>
        <p:txBody>
          <a:bodyPr/>
          <a:lstStyle>
            <a:lvl1pPr marL="342900" indent="-342900" algn="l" defTabSz="914400" rtl="0" eaLnBrk="1" latinLnBrk="0" hangingPunct="1">
              <a:spcBef>
                <a:spcPct val="20000"/>
              </a:spcBef>
              <a:buFont typeface="Arial" pitchFamily="34" charset="0"/>
              <a:buChar char="•"/>
              <a:defRPr sz="3200" b="1" kern="1200">
                <a:solidFill>
                  <a:schemeClr val="tx2">
                    <a:lumMod val="75000"/>
                  </a:schemeClr>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800" b="1" kern="1200">
                <a:solidFill>
                  <a:schemeClr val="tx2">
                    <a:lumMod val="75000"/>
                  </a:schemeClr>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400" b="1" kern="1200">
                <a:solidFill>
                  <a:schemeClr val="tx2">
                    <a:lumMod val="75000"/>
                  </a:schemeClr>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dirty="0" smtClean="0"/>
              <a:t>Counterfeiting</a:t>
            </a:r>
          </a:p>
          <a:p>
            <a:r>
              <a:rPr lang="en-US" sz="2800" dirty="0" smtClean="0"/>
              <a:t>Forgery</a:t>
            </a:r>
          </a:p>
          <a:p>
            <a:r>
              <a:rPr lang="en-US" sz="2800" dirty="0" smtClean="0"/>
              <a:t>Embezzlement</a:t>
            </a:r>
          </a:p>
          <a:p>
            <a:r>
              <a:rPr lang="en-US" sz="2800" dirty="0" smtClean="0"/>
              <a:t>Computer Fraud</a:t>
            </a:r>
          </a:p>
          <a:p>
            <a:r>
              <a:rPr lang="en-US" sz="2800" dirty="0" smtClean="0"/>
              <a:t>Plastic Card Frauds</a:t>
            </a:r>
          </a:p>
          <a:p>
            <a:pPr algn="r"/>
            <a:r>
              <a:rPr lang="en-US" sz="2800" dirty="0" smtClean="0">
                <a:solidFill>
                  <a:srgbClr val="FF0000"/>
                </a:solidFill>
              </a:rPr>
              <a:t>Non-Violent</a:t>
            </a:r>
          </a:p>
          <a:p>
            <a:pPr algn="r"/>
            <a:r>
              <a:rPr lang="en-US" sz="2800" dirty="0" smtClean="0">
                <a:solidFill>
                  <a:srgbClr val="FF0000"/>
                </a:solidFill>
              </a:rPr>
              <a:t>Multiple Attempts</a:t>
            </a:r>
          </a:p>
          <a:p>
            <a:pPr algn="r"/>
            <a:r>
              <a:rPr lang="en-US" sz="2800" dirty="0" smtClean="0">
                <a:solidFill>
                  <a:srgbClr val="FF0000"/>
                </a:solidFill>
              </a:rPr>
              <a:t>Generally Not Immediately Known</a:t>
            </a:r>
            <a:endParaRPr lang="en-US" sz="2000" dirty="0" smtClean="0"/>
          </a:p>
          <a:p>
            <a:r>
              <a:rPr lang="en-US" sz="2000" dirty="0" smtClean="0"/>
              <a:t>Think</a:t>
            </a:r>
            <a:endParaRPr lang="en-US" sz="2800" dirty="0" smtClean="0"/>
          </a:p>
        </p:txBody>
      </p:sp>
    </p:spTree>
    <p:extLst>
      <p:ext uri="{BB962C8B-B14F-4D97-AF65-F5344CB8AC3E}">
        <p14:creationId xmlns:p14="http://schemas.microsoft.com/office/powerpoint/2010/main" val="204369891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LIMITS &amp; DEDUCTIBLES</a:t>
            </a:r>
            <a:endParaRPr lang="en-US" dirty="0"/>
          </a:p>
        </p:txBody>
      </p:sp>
      <p:sp>
        <p:nvSpPr>
          <p:cNvPr id="3" name="Content Placeholder 2"/>
          <p:cNvSpPr>
            <a:spLocks noGrp="1"/>
          </p:cNvSpPr>
          <p:nvPr>
            <p:ph idx="1"/>
          </p:nvPr>
        </p:nvSpPr>
        <p:spPr/>
        <p:txBody>
          <a:bodyPr>
            <a:normAutofit/>
          </a:bodyPr>
          <a:lstStyle/>
          <a:p>
            <a:pPr>
              <a:buFont typeface="Wingdings" panose="05000000000000000000" pitchFamily="2" charset="2"/>
              <a:buChar char="Ø"/>
            </a:pPr>
            <a:r>
              <a:rPr lang="en-US" dirty="0" smtClean="0"/>
              <a:t>Insurance Premium Budget</a:t>
            </a:r>
          </a:p>
          <a:p>
            <a:pPr>
              <a:buFont typeface="Wingdings" panose="05000000000000000000" pitchFamily="2" charset="2"/>
              <a:buChar char="Ø"/>
            </a:pPr>
            <a:r>
              <a:rPr lang="en-US" dirty="0" smtClean="0"/>
              <a:t>Confidence in Risk Management &amp; Control Process</a:t>
            </a:r>
          </a:p>
          <a:p>
            <a:pPr>
              <a:buFont typeface="Wingdings" panose="05000000000000000000" pitchFamily="2" charset="2"/>
              <a:buChar char="Ø"/>
            </a:pPr>
            <a:r>
              <a:rPr lang="en-US" dirty="0" smtClean="0"/>
              <a:t>Areas of Business Activity</a:t>
            </a:r>
          </a:p>
          <a:p>
            <a:pPr>
              <a:buFont typeface="Wingdings" panose="05000000000000000000" pitchFamily="2" charset="2"/>
              <a:buChar char="Ø"/>
            </a:pPr>
            <a:r>
              <a:rPr lang="en-US" dirty="0" smtClean="0"/>
              <a:t>Geographical Spread</a:t>
            </a:r>
          </a:p>
          <a:p>
            <a:pPr>
              <a:buFont typeface="Wingdings" panose="05000000000000000000" pitchFamily="2" charset="2"/>
              <a:buChar char="Ø"/>
            </a:pPr>
            <a:r>
              <a:rPr lang="en-US" dirty="0" smtClean="0"/>
              <a:t>Appetite for Risk</a:t>
            </a:r>
          </a:p>
          <a:p>
            <a:pPr>
              <a:buFont typeface="Wingdings" panose="05000000000000000000" pitchFamily="2" charset="2"/>
              <a:buChar char="Ø"/>
            </a:pPr>
            <a:r>
              <a:rPr lang="en-US" dirty="0" smtClean="0"/>
              <a:t>Loss History</a:t>
            </a:r>
          </a:p>
          <a:p>
            <a:pPr>
              <a:buFont typeface="Wingdings" panose="05000000000000000000" pitchFamily="2" charset="2"/>
              <a:buChar char="Ø"/>
            </a:pPr>
            <a:r>
              <a:rPr lang="en-US" dirty="0" smtClean="0"/>
              <a:t>Peer Group Limits</a:t>
            </a:r>
          </a:p>
          <a:p>
            <a:pPr>
              <a:buFont typeface="Wingdings" panose="05000000000000000000" pitchFamily="2" charset="2"/>
              <a:buChar char="Ø"/>
            </a:pPr>
            <a:r>
              <a:rPr lang="en-US" dirty="0" smtClean="0"/>
              <a:t>Availability of the Limit</a:t>
            </a:r>
          </a:p>
          <a:p>
            <a:pPr>
              <a:buFont typeface="Wingdings" panose="05000000000000000000" pitchFamily="2" charset="2"/>
              <a:buChar char="Ø"/>
            </a:pPr>
            <a:r>
              <a:rPr lang="en-US" dirty="0" smtClean="0"/>
              <a:t>Size of the Institution</a:t>
            </a:r>
          </a:p>
          <a:p>
            <a:pPr>
              <a:buFont typeface="Wingdings" panose="05000000000000000000" pitchFamily="2" charset="2"/>
              <a:buChar char="Ø"/>
            </a:pPr>
            <a:endParaRPr lang="en-US" dirty="0"/>
          </a:p>
        </p:txBody>
      </p:sp>
    </p:spTree>
    <p:extLst>
      <p:ext uri="{BB962C8B-B14F-4D97-AF65-F5344CB8AC3E}">
        <p14:creationId xmlns:p14="http://schemas.microsoft.com/office/powerpoint/2010/main" val="394666830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INTERNATIONAL CAPACITY</a:t>
            </a:r>
            <a:endParaRPr lang="en-US" dirty="0"/>
          </a:p>
        </p:txBody>
      </p:sp>
      <p:graphicFrame>
        <p:nvGraphicFramePr>
          <p:cNvPr id="7" name="Content Placeholder 6"/>
          <p:cNvGraphicFramePr>
            <a:graphicFrameLocks noGrp="1"/>
          </p:cNvGraphicFramePr>
          <p:nvPr>
            <p:ph idx="1"/>
          </p:nvPr>
        </p:nvGraphicFramePr>
        <p:xfrm>
          <a:off x="866775" y="2809875"/>
          <a:ext cx="6618685" cy="25622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4831790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UNDERWRITING CONCERNS FOR INSURERS</a:t>
            </a:r>
            <a:endParaRPr lang="en-US" dirty="0"/>
          </a:p>
        </p:txBody>
      </p:sp>
      <p:sp>
        <p:nvSpPr>
          <p:cNvPr id="3" name="Content Placeholder 2"/>
          <p:cNvSpPr>
            <a:spLocks noGrp="1"/>
          </p:cNvSpPr>
          <p:nvPr>
            <p:ph idx="1"/>
          </p:nvPr>
        </p:nvSpPr>
        <p:spPr/>
        <p:txBody>
          <a:bodyPr>
            <a:normAutofit/>
          </a:bodyPr>
          <a:lstStyle/>
          <a:p>
            <a:r>
              <a:rPr lang="en-US" dirty="0" smtClean="0"/>
              <a:t>1. Loss history</a:t>
            </a:r>
          </a:p>
          <a:p>
            <a:r>
              <a:rPr lang="en-US" dirty="0" smtClean="0"/>
              <a:t>2. Financial Status of the Bank</a:t>
            </a:r>
          </a:p>
          <a:p>
            <a:r>
              <a:rPr lang="en-US" dirty="0" smtClean="0"/>
              <a:t>3. Compliance </a:t>
            </a:r>
          </a:p>
          <a:p>
            <a:r>
              <a:rPr lang="en-US" dirty="0" smtClean="0"/>
              <a:t>4. Underwriting values at risk</a:t>
            </a:r>
          </a:p>
          <a:p>
            <a:r>
              <a:rPr lang="en-US" dirty="0" smtClean="0"/>
              <a:t>5. Procedures &amp; Controls</a:t>
            </a:r>
          </a:p>
          <a:p>
            <a:r>
              <a:rPr lang="en-US" dirty="0" smtClean="0"/>
              <a:t>6. Physical Security</a:t>
            </a:r>
          </a:p>
          <a:p>
            <a:r>
              <a:rPr lang="en-US" dirty="0" smtClean="0"/>
              <a:t>7. General description of data processing activities</a:t>
            </a:r>
          </a:p>
          <a:p>
            <a:r>
              <a:rPr lang="en-US" dirty="0" smtClean="0"/>
              <a:t>8. Details of computer hardware and software</a:t>
            </a:r>
          </a:p>
          <a:p>
            <a:r>
              <a:rPr lang="en-US" dirty="0" smtClean="0"/>
              <a:t>9. Details of systems, independent contractors, fund transfers and clearing operations</a:t>
            </a:r>
          </a:p>
          <a:p>
            <a:r>
              <a:rPr lang="en-US" dirty="0" smtClean="0"/>
              <a:t>10. Thorough Risk Review</a:t>
            </a:r>
            <a:endParaRPr lang="en-US" dirty="0"/>
          </a:p>
        </p:txBody>
      </p:sp>
    </p:spTree>
    <p:extLst>
      <p:ext uri="{BB962C8B-B14F-4D97-AF65-F5344CB8AC3E}">
        <p14:creationId xmlns:p14="http://schemas.microsoft.com/office/powerpoint/2010/main" val="216467683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Limits/Sub-limits &amp; Deductibles</a:t>
            </a:r>
            <a:endParaRPr lang="en-US" dirty="0"/>
          </a:p>
        </p:txBody>
      </p:sp>
      <p:sp>
        <p:nvSpPr>
          <p:cNvPr id="3" name="Subtitle 2"/>
          <p:cNvSpPr txBox="1">
            <a:spLocks/>
          </p:cNvSpPr>
          <p:nvPr/>
        </p:nvSpPr>
        <p:spPr>
          <a:xfrm>
            <a:off x="965835" y="2460308"/>
            <a:ext cx="6115050" cy="3314700"/>
          </a:xfrm>
          <a:prstGeom prst="rect">
            <a:avLst/>
          </a:prstGeom>
        </p:spPr>
        <p:txBody>
          <a:bodyPr/>
          <a:lstStyle>
            <a:lvl1pPr marL="342900" indent="-342900" algn="l" defTabSz="914400" rtl="0" eaLnBrk="1" latinLnBrk="0" hangingPunct="1">
              <a:spcBef>
                <a:spcPct val="20000"/>
              </a:spcBef>
              <a:buFont typeface="Arial" pitchFamily="34" charset="0"/>
              <a:buChar char="•"/>
              <a:defRPr sz="3200" b="1" kern="1200">
                <a:solidFill>
                  <a:schemeClr val="tx2">
                    <a:lumMod val="75000"/>
                  </a:schemeClr>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800" b="1" kern="1200">
                <a:solidFill>
                  <a:schemeClr val="tx2">
                    <a:lumMod val="75000"/>
                  </a:schemeClr>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400" b="1" kern="1200">
                <a:solidFill>
                  <a:schemeClr val="tx2">
                    <a:lumMod val="75000"/>
                  </a:schemeClr>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57175" lvl="1" indent="-257175">
              <a:buFontTx/>
              <a:buChar char="•"/>
              <a:defRPr/>
            </a:pPr>
            <a:r>
              <a:rPr lang="en-US" sz="1350" dirty="0">
                <a:solidFill>
                  <a:srgbClr val="FF0000"/>
                </a:solidFill>
                <a:latin typeface="Century Gothic" panose="020B0502020202020204" pitchFamily="34" charset="0"/>
                <a:cs typeface="Calibri" pitchFamily="34" charset="0"/>
              </a:rPr>
              <a:t>Overall Policy Aggregate</a:t>
            </a:r>
          </a:p>
          <a:p>
            <a:pPr lvl="1">
              <a:buFontTx/>
              <a:buChar char="•"/>
              <a:defRPr/>
            </a:pPr>
            <a:r>
              <a:rPr lang="en-US" sz="1350" dirty="0">
                <a:solidFill>
                  <a:srgbClr val="1F497D">
                    <a:lumMod val="75000"/>
                  </a:srgbClr>
                </a:solidFill>
                <a:latin typeface="Century Gothic" panose="020B0502020202020204" pitchFamily="34" charset="0"/>
                <a:cs typeface="Calibri" pitchFamily="34" charset="0"/>
              </a:rPr>
              <a:t>BBB</a:t>
            </a:r>
          </a:p>
          <a:p>
            <a:pPr lvl="2">
              <a:buFontTx/>
              <a:buChar char="•"/>
              <a:defRPr/>
            </a:pPr>
            <a:r>
              <a:rPr lang="en-US" sz="1350" b="0" dirty="0">
                <a:solidFill>
                  <a:srgbClr val="1F497D">
                    <a:lumMod val="75000"/>
                  </a:srgbClr>
                </a:solidFill>
                <a:latin typeface="Century Gothic" panose="020B0502020202020204" pitchFamily="34" charset="0"/>
                <a:cs typeface="Calibri" pitchFamily="34" charset="0"/>
              </a:rPr>
              <a:t>Section Aggregate Sub Limit </a:t>
            </a:r>
          </a:p>
          <a:p>
            <a:pPr lvl="2">
              <a:buFontTx/>
              <a:buChar char="•"/>
              <a:defRPr/>
            </a:pPr>
            <a:r>
              <a:rPr lang="en-US" sz="1350" b="0" dirty="0">
                <a:solidFill>
                  <a:srgbClr val="1F497D">
                    <a:lumMod val="75000"/>
                  </a:srgbClr>
                </a:solidFill>
                <a:latin typeface="Century Gothic" panose="020B0502020202020204" pitchFamily="34" charset="0"/>
                <a:cs typeface="Calibri" pitchFamily="34" charset="0"/>
              </a:rPr>
              <a:t>Individual Clause wise Sub Limits &amp; Deductibles</a:t>
            </a:r>
          </a:p>
          <a:p>
            <a:pPr lvl="2">
              <a:buFontTx/>
              <a:buChar char="•"/>
              <a:defRPr/>
            </a:pPr>
            <a:r>
              <a:rPr lang="en-US" sz="1350" b="0" dirty="0">
                <a:solidFill>
                  <a:srgbClr val="1F497D">
                    <a:lumMod val="75000"/>
                  </a:srgbClr>
                </a:solidFill>
                <a:latin typeface="Century Gothic" panose="020B0502020202020204" pitchFamily="34" charset="0"/>
                <a:cs typeface="Calibri" pitchFamily="34" charset="0"/>
              </a:rPr>
              <a:t>Branch Wise Sub Limits  &amp; Deductibles</a:t>
            </a:r>
          </a:p>
          <a:p>
            <a:pPr lvl="1">
              <a:buFontTx/>
              <a:buChar char="•"/>
              <a:defRPr/>
            </a:pPr>
            <a:r>
              <a:rPr lang="en-US" sz="1350" dirty="0">
                <a:solidFill>
                  <a:srgbClr val="1F497D">
                    <a:lumMod val="75000"/>
                  </a:srgbClr>
                </a:solidFill>
                <a:latin typeface="Century Gothic" panose="020B0502020202020204" pitchFamily="34" charset="0"/>
                <a:cs typeface="Calibri" pitchFamily="34" charset="0"/>
              </a:rPr>
              <a:t>Computer Crime</a:t>
            </a:r>
          </a:p>
          <a:p>
            <a:pPr lvl="2">
              <a:buFontTx/>
              <a:buChar char="•"/>
              <a:defRPr/>
            </a:pPr>
            <a:r>
              <a:rPr lang="en-US" sz="1350" b="0" dirty="0">
                <a:solidFill>
                  <a:srgbClr val="1F497D">
                    <a:lumMod val="75000"/>
                  </a:srgbClr>
                </a:solidFill>
                <a:latin typeface="Century Gothic" panose="020B0502020202020204" pitchFamily="34" charset="0"/>
                <a:cs typeface="Calibri" pitchFamily="34" charset="0"/>
              </a:rPr>
              <a:t>Section Aggregate Sub Limit </a:t>
            </a:r>
          </a:p>
          <a:p>
            <a:pPr lvl="2">
              <a:buFontTx/>
              <a:buChar char="•"/>
              <a:defRPr/>
            </a:pPr>
            <a:r>
              <a:rPr lang="en-US" sz="1350" b="0" dirty="0">
                <a:solidFill>
                  <a:srgbClr val="1F497D">
                    <a:lumMod val="75000"/>
                  </a:srgbClr>
                </a:solidFill>
                <a:latin typeface="Century Gothic" panose="020B0502020202020204" pitchFamily="34" charset="0"/>
                <a:cs typeface="Calibri" pitchFamily="34" charset="0"/>
              </a:rPr>
              <a:t>Individual Clause wise Sub Limits &amp; Deductibles</a:t>
            </a:r>
          </a:p>
          <a:p>
            <a:pPr lvl="1">
              <a:buFontTx/>
              <a:buChar char="•"/>
              <a:defRPr/>
            </a:pPr>
            <a:r>
              <a:rPr lang="en-US" sz="1350" dirty="0">
                <a:solidFill>
                  <a:srgbClr val="1F497D">
                    <a:lumMod val="75000"/>
                  </a:srgbClr>
                </a:solidFill>
                <a:latin typeface="Century Gothic" panose="020B0502020202020204" pitchFamily="34" charset="0"/>
                <a:cs typeface="Calibri" pitchFamily="34" charset="0"/>
              </a:rPr>
              <a:t>Lockers </a:t>
            </a:r>
          </a:p>
          <a:p>
            <a:pPr lvl="2">
              <a:buFontTx/>
              <a:buChar char="•"/>
              <a:defRPr/>
            </a:pPr>
            <a:r>
              <a:rPr lang="en-US" sz="1350" b="0" dirty="0">
                <a:solidFill>
                  <a:srgbClr val="1F497D">
                    <a:lumMod val="75000"/>
                  </a:srgbClr>
                </a:solidFill>
                <a:latin typeface="Century Gothic" panose="020B0502020202020204" pitchFamily="34" charset="0"/>
                <a:cs typeface="Calibri" pitchFamily="34" charset="0"/>
              </a:rPr>
              <a:t>Section Per Event &amp; Aggregate Sub Limit </a:t>
            </a:r>
          </a:p>
          <a:p>
            <a:pPr lvl="2">
              <a:buFontTx/>
              <a:buChar char="•"/>
              <a:defRPr/>
            </a:pPr>
            <a:r>
              <a:rPr lang="en-US" sz="1350" b="0" dirty="0">
                <a:solidFill>
                  <a:srgbClr val="1F497D">
                    <a:lumMod val="75000"/>
                  </a:srgbClr>
                </a:solidFill>
                <a:latin typeface="Century Gothic" panose="020B0502020202020204" pitchFamily="34" charset="0"/>
                <a:cs typeface="Calibri" pitchFamily="34" charset="0"/>
              </a:rPr>
              <a:t>Locker Size Wise Per Event Limit</a:t>
            </a:r>
          </a:p>
          <a:p>
            <a:pPr lvl="2">
              <a:buFontTx/>
              <a:buChar char="•"/>
              <a:defRPr/>
            </a:pPr>
            <a:endParaRPr lang="en-US" sz="1350" b="0" dirty="0">
              <a:solidFill>
                <a:srgbClr val="1F497D">
                  <a:lumMod val="75000"/>
                </a:srgbClr>
              </a:solidFill>
              <a:latin typeface="Century Gothic" panose="020B0502020202020204" pitchFamily="34" charset="0"/>
              <a:cs typeface="Calibri" pitchFamily="34" charset="0"/>
            </a:endParaRPr>
          </a:p>
        </p:txBody>
      </p:sp>
    </p:spTree>
    <p:extLst>
      <p:ext uri="{BB962C8B-B14F-4D97-AF65-F5344CB8AC3E}">
        <p14:creationId xmlns:p14="http://schemas.microsoft.com/office/powerpoint/2010/main" val="178189313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Few Loss Examples</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Branch </a:t>
            </a:r>
            <a:r>
              <a:rPr lang="en-US" dirty="0"/>
              <a:t>manager at a </a:t>
            </a:r>
            <a:r>
              <a:rPr lang="en-US" dirty="0" smtClean="0"/>
              <a:t>bank </a:t>
            </a:r>
            <a:r>
              <a:rPr lang="en-US" dirty="0"/>
              <a:t>over a number of years embezzled from long term deposit accounts of elderly customers. </a:t>
            </a:r>
            <a:endParaRPr lang="en-US" dirty="0" smtClean="0"/>
          </a:p>
          <a:p>
            <a:pPr marL="0" indent="0">
              <a:buNone/>
            </a:pPr>
            <a:r>
              <a:rPr lang="en-US" b="1" dirty="0" smtClean="0"/>
              <a:t>Total </a:t>
            </a:r>
            <a:r>
              <a:rPr lang="en-US" b="1" dirty="0"/>
              <a:t>figure USD 15m</a:t>
            </a:r>
            <a:endParaRPr lang="en-US" dirty="0"/>
          </a:p>
          <a:p>
            <a:endParaRPr lang="en-US" dirty="0"/>
          </a:p>
          <a:p>
            <a:pPr marL="0" indent="0">
              <a:buNone/>
            </a:pPr>
            <a:r>
              <a:rPr lang="en-US" dirty="0" smtClean="0"/>
              <a:t>A </a:t>
            </a:r>
            <a:r>
              <a:rPr lang="en-US" dirty="0"/>
              <a:t>manager at </a:t>
            </a:r>
            <a:r>
              <a:rPr lang="en-US" dirty="0" smtClean="0"/>
              <a:t>a bank </a:t>
            </a:r>
            <a:r>
              <a:rPr lang="en-US" dirty="0"/>
              <a:t>used her position within the branch to set up accounts using false names and granted loans and </a:t>
            </a:r>
            <a:r>
              <a:rPr lang="en-US" dirty="0" smtClean="0"/>
              <a:t>over-drafts </a:t>
            </a:r>
            <a:r>
              <a:rPr lang="en-US" dirty="0"/>
              <a:t>to them. She also embezzled from genuine customers’ accounts, by changing personal details and sending new cards / </a:t>
            </a:r>
            <a:r>
              <a:rPr lang="en-US" dirty="0" err="1"/>
              <a:t>cheque</a:t>
            </a:r>
            <a:r>
              <a:rPr lang="en-US" dirty="0"/>
              <a:t> books to false addresses. </a:t>
            </a:r>
            <a:endParaRPr lang="en-US" dirty="0" smtClean="0"/>
          </a:p>
          <a:p>
            <a:pPr marL="0" indent="0">
              <a:buNone/>
            </a:pPr>
            <a:r>
              <a:rPr lang="en-US" b="1" dirty="0" smtClean="0"/>
              <a:t>Total </a:t>
            </a:r>
            <a:r>
              <a:rPr lang="en-US" b="1" dirty="0"/>
              <a:t>figure USD 1m</a:t>
            </a:r>
            <a:endParaRPr lang="en-US" dirty="0"/>
          </a:p>
          <a:p>
            <a:endParaRPr lang="en-US" dirty="0"/>
          </a:p>
          <a:p>
            <a:pPr marL="0" indent="0">
              <a:buNone/>
            </a:pPr>
            <a:r>
              <a:rPr lang="en-US" dirty="0" smtClean="0"/>
              <a:t>Bank </a:t>
            </a:r>
            <a:r>
              <a:rPr lang="en-US" dirty="0"/>
              <a:t>employee </a:t>
            </a:r>
            <a:r>
              <a:rPr lang="en-US" dirty="0" smtClean="0"/>
              <a:t>fraudulently </a:t>
            </a:r>
            <a:r>
              <a:rPr lang="en-US" dirty="0"/>
              <a:t>transferred monies from 11 dormant accounts to  offshore accounts. All traces of the accounts were wiped out to cover her </a:t>
            </a:r>
            <a:r>
              <a:rPr lang="en-US" dirty="0" smtClean="0"/>
              <a:t>tracks. </a:t>
            </a:r>
          </a:p>
          <a:p>
            <a:pPr marL="0" indent="0">
              <a:buNone/>
            </a:pPr>
            <a:r>
              <a:rPr lang="en-US" b="1" dirty="0" smtClean="0"/>
              <a:t>Total figure USD 4.3m</a:t>
            </a:r>
            <a:endParaRPr lang="en-US" dirty="0" smtClean="0"/>
          </a:p>
          <a:p>
            <a:pPr marL="0" indent="0">
              <a:buNone/>
            </a:pPr>
            <a:endParaRPr lang="en-US" dirty="0"/>
          </a:p>
          <a:p>
            <a:endParaRPr lang="en-US" dirty="0"/>
          </a:p>
        </p:txBody>
      </p:sp>
    </p:spTree>
    <p:extLst>
      <p:ext uri="{BB962C8B-B14F-4D97-AF65-F5344CB8AC3E}">
        <p14:creationId xmlns:p14="http://schemas.microsoft.com/office/powerpoint/2010/main" val="83884418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Loss Examples</a:t>
            </a:r>
            <a:br>
              <a:rPr lang="en-US" dirty="0" smtClean="0"/>
            </a:br>
            <a:r>
              <a:rPr lang="en-US" i="1" dirty="0" smtClean="0"/>
              <a:t>continued…</a:t>
            </a:r>
            <a:endParaRPr lang="en-US" dirty="0"/>
          </a:p>
        </p:txBody>
      </p:sp>
      <p:sp>
        <p:nvSpPr>
          <p:cNvPr id="3" name="Content Placeholder 2"/>
          <p:cNvSpPr>
            <a:spLocks noGrp="1"/>
          </p:cNvSpPr>
          <p:nvPr>
            <p:ph idx="1"/>
          </p:nvPr>
        </p:nvSpPr>
        <p:spPr/>
        <p:txBody>
          <a:bodyPr>
            <a:normAutofit/>
          </a:bodyPr>
          <a:lstStyle/>
          <a:p>
            <a:r>
              <a:rPr lang="en-US" dirty="0" smtClean="0"/>
              <a:t>A commercial bank issued unsecured personal loans to customers on the basis of Salary Certificates and 3 months of Bank Statements. The bank began to review their loan files after a number of loan defaults and discovered that they had acted upon forged Salary Certificate letters for individuals that were not employees of the company purporting to issue the letters as well as falsified Bank Statements. The loan process had proven to be weak and no actual verification of the Salary Certificates had been conducted leaving the bank with a significant financial loss</a:t>
            </a:r>
            <a:r>
              <a:rPr lang="en-US" dirty="0"/>
              <a:t>.</a:t>
            </a:r>
          </a:p>
          <a:p>
            <a:r>
              <a:rPr lang="en-US" b="1" dirty="0"/>
              <a:t>Total figure USD 1.75m</a:t>
            </a:r>
            <a:endParaRPr lang="en-US" dirty="0"/>
          </a:p>
        </p:txBody>
      </p:sp>
    </p:spTree>
    <p:extLst>
      <p:ext uri="{BB962C8B-B14F-4D97-AF65-F5344CB8AC3E}">
        <p14:creationId xmlns:p14="http://schemas.microsoft.com/office/powerpoint/2010/main" val="46552398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Loss Examples</a:t>
            </a:r>
            <a:br>
              <a:rPr lang="en-US" dirty="0" smtClean="0"/>
            </a:br>
            <a:r>
              <a:rPr lang="en-US" i="1" dirty="0" smtClean="0"/>
              <a:t>continued…</a:t>
            </a:r>
            <a:endParaRPr lang="en-US" dirty="0"/>
          </a:p>
        </p:txBody>
      </p:sp>
      <p:sp>
        <p:nvSpPr>
          <p:cNvPr id="3" name="Content Placeholder 2"/>
          <p:cNvSpPr>
            <a:spLocks noGrp="1"/>
          </p:cNvSpPr>
          <p:nvPr>
            <p:ph idx="1"/>
          </p:nvPr>
        </p:nvSpPr>
        <p:spPr/>
        <p:txBody>
          <a:bodyPr/>
          <a:lstStyle/>
          <a:p>
            <a:r>
              <a:rPr lang="en-US" dirty="0" smtClean="0"/>
              <a:t>A bank became the target of a well </a:t>
            </a:r>
            <a:r>
              <a:rPr lang="en-US" dirty="0" err="1" smtClean="0"/>
              <a:t>organised</a:t>
            </a:r>
            <a:r>
              <a:rPr lang="en-US" dirty="0" smtClean="0"/>
              <a:t> criminal group who managed to obtain forged passports for several account holders, as well as duplicated mobile telephone SIM cards. This enabled the criminals to change sensitive account information including call-back verification numbers and then make fraudulent withdrawals from customer accounts</a:t>
            </a:r>
            <a:r>
              <a:rPr lang="en-US" dirty="0"/>
              <a:t>.</a:t>
            </a:r>
          </a:p>
          <a:p>
            <a:r>
              <a:rPr lang="en-US" b="1" dirty="0"/>
              <a:t>Total figure USD 1.34m</a:t>
            </a:r>
            <a:endParaRPr lang="en-US" dirty="0"/>
          </a:p>
        </p:txBody>
      </p:sp>
    </p:spTree>
    <p:extLst>
      <p:ext uri="{BB962C8B-B14F-4D97-AF65-F5344CB8AC3E}">
        <p14:creationId xmlns:p14="http://schemas.microsoft.com/office/powerpoint/2010/main" val="187768119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Loss Examples</a:t>
            </a:r>
            <a:br>
              <a:rPr lang="en-US" dirty="0" smtClean="0"/>
            </a:br>
            <a:r>
              <a:rPr lang="en-US" i="1" dirty="0" smtClean="0"/>
              <a:t>continued…</a:t>
            </a:r>
            <a:endParaRPr lang="en-US" dirty="0"/>
          </a:p>
        </p:txBody>
      </p:sp>
      <p:sp>
        <p:nvSpPr>
          <p:cNvPr id="3" name="Content Placeholder 2"/>
          <p:cNvSpPr>
            <a:spLocks noGrp="1"/>
          </p:cNvSpPr>
          <p:nvPr>
            <p:ph idx="1"/>
          </p:nvPr>
        </p:nvSpPr>
        <p:spPr/>
        <p:txBody>
          <a:bodyPr>
            <a:normAutofit/>
          </a:bodyPr>
          <a:lstStyle/>
          <a:p>
            <a:r>
              <a:rPr lang="en-US" dirty="0" smtClean="0"/>
              <a:t>A Bank had its Credit Card systems hacked by a fraud gang. The cards were all Pre-Paid Credit Cards. Once the banks’ systems were amended the fraud gang used the cards to withdraw money via various ATM machines around the world. In a 24hour period the bank had lost in excess of USD40m. Other banks have also been targeted, using a similar means to get in to the banks systems which have resulted in further losses of around USD5m. It come to light that the hackers amended the card limits and security coding which allowed the gang to get away with these large sums of money without the standard security measures being activated</a:t>
            </a:r>
            <a:r>
              <a:rPr lang="en-US" dirty="0"/>
              <a:t>.</a:t>
            </a:r>
          </a:p>
          <a:p>
            <a:r>
              <a:rPr lang="en-US" b="1" dirty="0"/>
              <a:t>Total figure USD 45m</a:t>
            </a:r>
            <a:endParaRPr lang="en-US" dirty="0"/>
          </a:p>
        </p:txBody>
      </p:sp>
    </p:spTree>
    <p:extLst>
      <p:ext uri="{BB962C8B-B14F-4D97-AF65-F5344CB8AC3E}">
        <p14:creationId xmlns:p14="http://schemas.microsoft.com/office/powerpoint/2010/main" val="45167571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 on Cover</a:t>
            </a:r>
            <a:endParaRPr lang="en-US" dirty="0"/>
          </a:p>
        </p:txBody>
      </p:sp>
      <p:sp>
        <p:nvSpPr>
          <p:cNvPr id="3" name="Content Placeholder 2"/>
          <p:cNvSpPr>
            <a:spLocks noGrp="1"/>
          </p:cNvSpPr>
          <p:nvPr>
            <p:ph idx="1"/>
          </p:nvPr>
        </p:nvSpPr>
        <p:spPr/>
        <p:txBody>
          <a:bodyPr/>
          <a:lstStyle/>
          <a:p>
            <a:r>
              <a:rPr lang="en-US" dirty="0"/>
              <a:t>Computer Crime:</a:t>
            </a:r>
          </a:p>
          <a:p>
            <a:r>
              <a:rPr lang="en-US" dirty="0" smtClean="0"/>
              <a:t>Added on </a:t>
            </a:r>
            <a:r>
              <a:rPr lang="en-US" dirty="0"/>
              <a:t>to a Banker's Blanket Bond Policy, </a:t>
            </a:r>
          </a:p>
          <a:p>
            <a:r>
              <a:rPr lang="en-US" dirty="0"/>
              <a:t>Computer Crime Insurance attempts to provide, under </a:t>
            </a:r>
            <a:r>
              <a:rPr lang="en-US" dirty="0" smtClean="0"/>
              <a:t>one </a:t>
            </a:r>
            <a:r>
              <a:rPr lang="en-US" dirty="0"/>
              <a:t>insurance contract, protection for “electronic funds” </a:t>
            </a:r>
            <a:r>
              <a:rPr lang="en-US" dirty="0" smtClean="0"/>
              <a:t>against </a:t>
            </a:r>
            <a:r>
              <a:rPr lang="en-US" dirty="0"/>
              <a:t>Crime Risks perpetrated by unidentified </a:t>
            </a:r>
            <a:r>
              <a:rPr lang="en-US" dirty="0" smtClean="0"/>
              <a:t>employees </a:t>
            </a:r>
            <a:r>
              <a:rPr lang="en-US" dirty="0"/>
              <a:t>or other persons through the Banks/Financial </a:t>
            </a:r>
            <a:r>
              <a:rPr lang="en-US" dirty="0" smtClean="0"/>
              <a:t>Institutions </a:t>
            </a:r>
            <a:r>
              <a:rPr lang="en-US" dirty="0"/>
              <a:t>computer system(s). </a:t>
            </a:r>
          </a:p>
          <a:p>
            <a:endParaRPr lang="en-US" dirty="0"/>
          </a:p>
        </p:txBody>
      </p:sp>
    </p:spTree>
    <p:extLst>
      <p:ext uri="{BB962C8B-B14F-4D97-AF65-F5344CB8AC3E}">
        <p14:creationId xmlns:p14="http://schemas.microsoft.com/office/powerpoint/2010/main" val="146889793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Electronic &amp; Computer Crime</a:t>
            </a:r>
            <a:endParaRPr lang="en-US" dirty="0"/>
          </a:p>
        </p:txBody>
      </p:sp>
      <p:sp>
        <p:nvSpPr>
          <p:cNvPr id="3" name="Content Placeholder 2"/>
          <p:cNvSpPr>
            <a:spLocks noGrp="1"/>
          </p:cNvSpPr>
          <p:nvPr>
            <p:ph idx="1"/>
          </p:nvPr>
        </p:nvSpPr>
        <p:spPr/>
        <p:txBody>
          <a:bodyPr>
            <a:normAutofit/>
          </a:bodyPr>
          <a:lstStyle/>
          <a:p>
            <a:pPr algn="just"/>
            <a:r>
              <a:rPr lang="en-US" dirty="0" smtClean="0"/>
              <a:t>Financial Institutions have an Increasing reliance on automated systems, which led insurers to re-examine coverage and develop Electronic &amp; Computer Crime insurance as a companion to BBB</a:t>
            </a:r>
            <a:r>
              <a:rPr lang="en-US" dirty="0"/>
              <a:t>.</a:t>
            </a:r>
          </a:p>
          <a:p>
            <a:pPr algn="just"/>
            <a:endParaRPr lang="en-US" dirty="0" smtClean="0"/>
          </a:p>
          <a:p>
            <a:pPr algn="just"/>
            <a:r>
              <a:rPr lang="en-US" dirty="0" smtClean="0"/>
              <a:t>Whilst the Bankers‘ Blanket Bond would cover losses associated with employee fraud in the bank's automated systems, it would not cover fraud perpetrated by third parties using telecommunications links connected to the computer systems</a:t>
            </a:r>
            <a:endParaRPr lang="en-US" dirty="0"/>
          </a:p>
        </p:txBody>
      </p:sp>
    </p:spTree>
    <p:extLst>
      <p:ext uri="{BB962C8B-B14F-4D97-AF65-F5344CB8AC3E}">
        <p14:creationId xmlns:p14="http://schemas.microsoft.com/office/powerpoint/2010/main" val="5556171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Difference</a:t>
            </a:r>
            <a:endParaRPr lang="en-US" dirty="0"/>
          </a:p>
        </p:txBody>
      </p:sp>
      <p:sp>
        <p:nvSpPr>
          <p:cNvPr id="3" name="Subtitle 2"/>
          <p:cNvSpPr txBox="1">
            <a:spLocks/>
          </p:cNvSpPr>
          <p:nvPr/>
        </p:nvSpPr>
        <p:spPr>
          <a:xfrm>
            <a:off x="609600" y="1752600"/>
            <a:ext cx="8153400" cy="3962400"/>
          </a:xfrm>
          <a:prstGeom prst="rect">
            <a:avLst/>
          </a:prstGeom>
        </p:spPr>
        <p:txBody>
          <a:bodyPr/>
          <a:lstStyle>
            <a:lvl1pPr marL="342900" indent="-342900" algn="l" defTabSz="914400" rtl="0" eaLnBrk="1" latinLnBrk="0" hangingPunct="1">
              <a:spcBef>
                <a:spcPct val="20000"/>
              </a:spcBef>
              <a:buFont typeface="Arial" pitchFamily="34" charset="0"/>
              <a:buChar char="•"/>
              <a:defRPr sz="3200" b="1" kern="1200">
                <a:solidFill>
                  <a:schemeClr val="tx2">
                    <a:lumMod val="75000"/>
                  </a:schemeClr>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800" b="1" kern="1200">
                <a:solidFill>
                  <a:schemeClr val="tx2">
                    <a:lumMod val="75000"/>
                  </a:schemeClr>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400" b="1" kern="1200">
                <a:solidFill>
                  <a:schemeClr val="tx2">
                    <a:lumMod val="75000"/>
                  </a:schemeClr>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dirty="0" smtClean="0"/>
              <a:t>Crude Crime – Loss quantum is known immediately with certainty</a:t>
            </a:r>
          </a:p>
          <a:p>
            <a:pPr marL="0" indent="0">
              <a:buNone/>
            </a:pPr>
            <a:endParaRPr lang="en-US" sz="2800" dirty="0" smtClean="0"/>
          </a:p>
          <a:p>
            <a:r>
              <a:rPr lang="en-US" sz="2800" dirty="0" smtClean="0"/>
              <a:t>Complex (White Collar) Crimes – establishing Loss quantum is not easy and time consuming; generally speaking</a:t>
            </a:r>
          </a:p>
        </p:txBody>
      </p:sp>
    </p:spTree>
    <p:extLst>
      <p:ext uri="{BB962C8B-B14F-4D97-AF65-F5344CB8AC3E}">
        <p14:creationId xmlns:p14="http://schemas.microsoft.com/office/powerpoint/2010/main" val="31444659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cs typeface="Calibri" pitchFamily="34" charset="0"/>
              </a:rPr>
              <a:t>Computer Crime Insuring Clauses (LSW 238)</a:t>
            </a:r>
            <a:endParaRPr lang="en-US" dirty="0"/>
          </a:p>
        </p:txBody>
      </p:sp>
      <p:sp>
        <p:nvSpPr>
          <p:cNvPr id="3" name="Subtitle 2"/>
          <p:cNvSpPr txBox="1">
            <a:spLocks/>
          </p:cNvSpPr>
          <p:nvPr/>
        </p:nvSpPr>
        <p:spPr>
          <a:xfrm>
            <a:off x="802958" y="2486025"/>
            <a:ext cx="6115050" cy="3486150"/>
          </a:xfrm>
          <a:prstGeom prst="rect">
            <a:avLst/>
          </a:prstGeom>
        </p:spPr>
        <p:txBody>
          <a:bodyPr/>
          <a:lstStyle>
            <a:lvl1pPr marL="342900" indent="-342900" algn="l" defTabSz="914400" rtl="0" eaLnBrk="1" latinLnBrk="0" hangingPunct="1">
              <a:spcBef>
                <a:spcPct val="20000"/>
              </a:spcBef>
              <a:buFont typeface="Arial" pitchFamily="34" charset="0"/>
              <a:buChar char="•"/>
              <a:defRPr sz="3200" b="1" kern="1200">
                <a:solidFill>
                  <a:schemeClr val="tx2">
                    <a:lumMod val="75000"/>
                  </a:schemeClr>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800" b="1" kern="1200">
                <a:solidFill>
                  <a:schemeClr val="tx2">
                    <a:lumMod val="75000"/>
                  </a:schemeClr>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400" b="1" kern="1200">
                <a:solidFill>
                  <a:schemeClr val="tx2">
                    <a:lumMod val="75000"/>
                  </a:schemeClr>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ctr"/>
            <a:r>
              <a:rPr lang="en-US" sz="1350" b="0" dirty="0">
                <a:solidFill>
                  <a:srgbClr val="1F497D">
                    <a:lumMod val="75000"/>
                  </a:srgbClr>
                </a:solidFill>
                <a:latin typeface="Century Gothic" panose="020B0502020202020204" pitchFamily="34" charset="0"/>
              </a:rPr>
              <a:t>Clause – 1 (Computer Systems)</a:t>
            </a:r>
          </a:p>
          <a:p>
            <a:pPr fontAlgn="ctr"/>
            <a:r>
              <a:rPr lang="en-US" sz="1350" b="0" dirty="0">
                <a:solidFill>
                  <a:srgbClr val="1F497D">
                    <a:lumMod val="75000"/>
                  </a:srgbClr>
                </a:solidFill>
                <a:latin typeface="Century Gothic" panose="020B0502020202020204" pitchFamily="34" charset="0"/>
              </a:rPr>
              <a:t>Clause – 2 (Assured Service Bureau Operations)</a:t>
            </a:r>
          </a:p>
          <a:p>
            <a:pPr fontAlgn="ctr"/>
            <a:r>
              <a:rPr lang="en-US" sz="1350" b="0" dirty="0">
                <a:solidFill>
                  <a:srgbClr val="1F497D">
                    <a:lumMod val="75000"/>
                  </a:srgbClr>
                </a:solidFill>
                <a:latin typeface="Century Gothic" panose="020B0502020202020204" pitchFamily="34" charset="0"/>
              </a:rPr>
              <a:t>Clause – 3 (Electronic Computer Instructions)</a:t>
            </a:r>
          </a:p>
          <a:p>
            <a:pPr fontAlgn="ctr"/>
            <a:r>
              <a:rPr lang="en-US" sz="1350" b="0" dirty="0">
                <a:solidFill>
                  <a:srgbClr val="1F497D">
                    <a:lumMod val="75000"/>
                  </a:srgbClr>
                </a:solidFill>
                <a:latin typeface="Century Gothic" panose="020B0502020202020204" pitchFamily="34" charset="0"/>
              </a:rPr>
              <a:t>Clause – 4 (Electronic Data &amp; Media)</a:t>
            </a:r>
          </a:p>
          <a:p>
            <a:pPr fontAlgn="ctr"/>
            <a:r>
              <a:rPr lang="en-US" sz="1350" b="0" dirty="0">
                <a:solidFill>
                  <a:srgbClr val="1F497D">
                    <a:lumMod val="75000"/>
                  </a:srgbClr>
                </a:solidFill>
                <a:latin typeface="Century Gothic" panose="020B0502020202020204" pitchFamily="34" charset="0"/>
              </a:rPr>
              <a:t>Clause – 5 (Computer Virus)</a:t>
            </a:r>
          </a:p>
          <a:p>
            <a:pPr fontAlgn="ctr"/>
            <a:r>
              <a:rPr lang="en-US" sz="1350" b="0" dirty="0">
                <a:solidFill>
                  <a:srgbClr val="1F497D">
                    <a:lumMod val="75000"/>
                  </a:srgbClr>
                </a:solidFill>
                <a:latin typeface="Century Gothic" panose="020B0502020202020204" pitchFamily="34" charset="0"/>
              </a:rPr>
              <a:t>Clause – 6 (Electronic Communication)</a:t>
            </a:r>
          </a:p>
          <a:p>
            <a:pPr fontAlgn="ctr"/>
            <a:r>
              <a:rPr lang="en-US" sz="1350" b="0" dirty="0">
                <a:solidFill>
                  <a:srgbClr val="1F497D">
                    <a:lumMod val="75000"/>
                  </a:srgbClr>
                </a:solidFill>
                <a:latin typeface="Century Gothic" panose="020B0502020202020204" pitchFamily="34" charset="0"/>
              </a:rPr>
              <a:t>Clause – 7 (Electronic Transmission)</a:t>
            </a:r>
          </a:p>
          <a:p>
            <a:pPr fontAlgn="ctr"/>
            <a:r>
              <a:rPr lang="en-US" sz="1350" b="0" dirty="0">
                <a:solidFill>
                  <a:srgbClr val="1F497D">
                    <a:lumMod val="75000"/>
                  </a:srgbClr>
                </a:solidFill>
                <a:latin typeface="Century Gothic" panose="020B0502020202020204" pitchFamily="34" charset="0"/>
              </a:rPr>
              <a:t>Clause – 8 (Electronic Securities)</a:t>
            </a:r>
          </a:p>
          <a:p>
            <a:pPr fontAlgn="ctr"/>
            <a:r>
              <a:rPr lang="en-US" sz="1350" b="0" dirty="0">
                <a:solidFill>
                  <a:srgbClr val="1F497D">
                    <a:lumMod val="75000"/>
                  </a:srgbClr>
                </a:solidFill>
                <a:latin typeface="Century Gothic" panose="020B0502020202020204" pitchFamily="34" charset="0"/>
              </a:rPr>
              <a:t>Clause – 9 (Electronic </a:t>
            </a:r>
            <a:r>
              <a:rPr lang="en-US" sz="1350" b="0" dirty="0" err="1">
                <a:solidFill>
                  <a:srgbClr val="1F497D">
                    <a:lumMod val="75000"/>
                  </a:srgbClr>
                </a:solidFill>
                <a:latin typeface="Century Gothic" panose="020B0502020202020204" pitchFamily="34" charset="0"/>
              </a:rPr>
              <a:t>Telefacimile</a:t>
            </a:r>
            <a:r>
              <a:rPr lang="en-US" sz="1350" b="0" dirty="0">
                <a:solidFill>
                  <a:srgbClr val="1F497D">
                    <a:lumMod val="75000"/>
                  </a:srgbClr>
                </a:solidFill>
                <a:latin typeface="Century Gothic" panose="020B0502020202020204" pitchFamily="34" charset="0"/>
              </a:rPr>
              <a:t>)</a:t>
            </a:r>
          </a:p>
          <a:p>
            <a:pPr fontAlgn="ctr"/>
            <a:r>
              <a:rPr lang="en-US" sz="1350" b="0" dirty="0">
                <a:solidFill>
                  <a:srgbClr val="1F497D">
                    <a:lumMod val="75000"/>
                  </a:srgbClr>
                </a:solidFill>
                <a:latin typeface="Century Gothic" panose="020B0502020202020204" pitchFamily="34" charset="0"/>
              </a:rPr>
              <a:t>Clause – 10(Voice Initiated Transfers)</a:t>
            </a:r>
          </a:p>
          <a:p>
            <a:pPr fontAlgn="ctr"/>
            <a:endParaRPr lang="en-US" sz="1350" b="0" dirty="0">
              <a:solidFill>
                <a:srgbClr val="1F497D">
                  <a:lumMod val="75000"/>
                </a:srgbClr>
              </a:solidFill>
              <a:latin typeface="Century Gothic" panose="020B0502020202020204" pitchFamily="34" charset="0"/>
            </a:endParaRPr>
          </a:p>
        </p:txBody>
      </p:sp>
    </p:spTree>
    <p:extLst>
      <p:ext uri="{BB962C8B-B14F-4D97-AF65-F5344CB8AC3E}">
        <p14:creationId xmlns:p14="http://schemas.microsoft.com/office/powerpoint/2010/main" val="404901395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Professional Indemnity Insurance</a:t>
            </a:r>
            <a:endParaRPr lang="en-US" dirty="0"/>
          </a:p>
        </p:txBody>
      </p:sp>
      <p:sp>
        <p:nvSpPr>
          <p:cNvPr id="3" name="Content Placeholder 2"/>
          <p:cNvSpPr>
            <a:spLocks noGrp="1"/>
          </p:cNvSpPr>
          <p:nvPr>
            <p:ph idx="1"/>
          </p:nvPr>
        </p:nvSpPr>
        <p:spPr/>
        <p:txBody>
          <a:bodyPr>
            <a:normAutofit/>
          </a:bodyPr>
          <a:lstStyle/>
          <a:p>
            <a:r>
              <a:rPr lang="en-US" dirty="0" smtClean="0"/>
              <a:t>Protection to the institution for the legal liability to third parties for compensatory damages, claimant costs and expenses arising out of negligent acts, errors or omissions.</a:t>
            </a:r>
          </a:p>
          <a:p>
            <a:endParaRPr lang="en-US" dirty="0"/>
          </a:p>
          <a:p>
            <a:r>
              <a:rPr lang="en-US" dirty="0" smtClean="0"/>
              <a:t>Activity with Significant Exposures include:</a:t>
            </a:r>
          </a:p>
          <a:p>
            <a:r>
              <a:rPr lang="en-US" dirty="0" smtClean="0"/>
              <a:t>1. Corporate Finance: Mergers and Acquisitions</a:t>
            </a:r>
          </a:p>
          <a:p>
            <a:r>
              <a:rPr lang="en-US" dirty="0" smtClean="0"/>
              <a:t>2. Trade Finance: Letters of Credit</a:t>
            </a:r>
          </a:p>
          <a:p>
            <a:r>
              <a:rPr lang="en-US" dirty="0" smtClean="0"/>
              <a:t>3. Financial Advice</a:t>
            </a:r>
          </a:p>
          <a:p>
            <a:r>
              <a:rPr lang="en-US" dirty="0" smtClean="0"/>
              <a:t>4. Asset Management</a:t>
            </a:r>
          </a:p>
          <a:p>
            <a:r>
              <a:rPr lang="en-US" dirty="0" smtClean="0"/>
              <a:t>5. Stock Broking</a:t>
            </a:r>
          </a:p>
          <a:p>
            <a:endParaRPr lang="en-US" dirty="0"/>
          </a:p>
        </p:txBody>
      </p:sp>
    </p:spTree>
    <p:extLst>
      <p:ext uri="{BB962C8B-B14F-4D97-AF65-F5344CB8AC3E}">
        <p14:creationId xmlns:p14="http://schemas.microsoft.com/office/powerpoint/2010/main" val="301291332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cs typeface="Calibri" pitchFamily="34" charset="0"/>
              </a:rPr>
              <a:t>Safe Deposit Lockers </a:t>
            </a:r>
            <a:br>
              <a:rPr lang="en-US" dirty="0" smtClean="0">
                <a:cs typeface="Calibri" pitchFamily="34" charset="0"/>
              </a:rPr>
            </a:br>
            <a:r>
              <a:rPr lang="en-US" dirty="0" smtClean="0">
                <a:cs typeface="Calibri" pitchFamily="34" charset="0"/>
              </a:rPr>
              <a:t>(NMA 1790)</a:t>
            </a:r>
            <a:endParaRPr lang="en-US" dirty="0"/>
          </a:p>
        </p:txBody>
      </p:sp>
      <p:sp>
        <p:nvSpPr>
          <p:cNvPr id="3" name="Subtitle 2"/>
          <p:cNvSpPr txBox="1">
            <a:spLocks/>
          </p:cNvSpPr>
          <p:nvPr/>
        </p:nvSpPr>
        <p:spPr>
          <a:xfrm>
            <a:off x="662940" y="2800350"/>
            <a:ext cx="6115050" cy="2971800"/>
          </a:xfrm>
          <a:prstGeom prst="rect">
            <a:avLst/>
          </a:prstGeom>
        </p:spPr>
        <p:txBody>
          <a:bodyPr/>
          <a:lstStyle>
            <a:lvl1pPr marL="342900" indent="-342900" algn="l" defTabSz="914400" rtl="0" eaLnBrk="1" latinLnBrk="0" hangingPunct="1">
              <a:spcBef>
                <a:spcPct val="20000"/>
              </a:spcBef>
              <a:buFont typeface="Arial" pitchFamily="34" charset="0"/>
              <a:buChar char="•"/>
              <a:defRPr sz="3200" b="1" kern="1200">
                <a:solidFill>
                  <a:schemeClr val="tx2">
                    <a:lumMod val="75000"/>
                  </a:schemeClr>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800" b="1" kern="1200">
                <a:solidFill>
                  <a:schemeClr val="tx2">
                    <a:lumMod val="75000"/>
                  </a:schemeClr>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400" b="1" kern="1200">
                <a:solidFill>
                  <a:schemeClr val="tx2">
                    <a:lumMod val="75000"/>
                  </a:schemeClr>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Char char="•"/>
            </a:pPr>
            <a:r>
              <a:rPr lang="en-US" sz="1350" b="0" dirty="0">
                <a:solidFill>
                  <a:srgbClr val="1F497D">
                    <a:lumMod val="75000"/>
                  </a:srgbClr>
                </a:solidFill>
                <a:latin typeface="Century Gothic" panose="020B0502020202020204" pitchFamily="34" charset="0"/>
              </a:rPr>
              <a:t>Customer Property (of intrinsic value) placed inside Lockers (inside a secured and guarded premises)</a:t>
            </a:r>
          </a:p>
          <a:p>
            <a:endParaRPr lang="en-US" sz="1350" b="0" dirty="0">
              <a:solidFill>
                <a:srgbClr val="1F497D">
                  <a:lumMod val="75000"/>
                </a:srgbClr>
              </a:solidFill>
              <a:latin typeface="Century Gothic" panose="020B0502020202020204" pitchFamily="34" charset="0"/>
            </a:endParaRPr>
          </a:p>
          <a:p>
            <a:pPr>
              <a:buFontTx/>
              <a:buChar char="•"/>
            </a:pPr>
            <a:r>
              <a:rPr lang="en-US" sz="1350" b="0" dirty="0">
                <a:solidFill>
                  <a:srgbClr val="1F497D">
                    <a:lumMod val="75000"/>
                  </a:srgbClr>
                </a:solidFill>
                <a:latin typeface="Century Gothic" panose="020B0502020202020204" pitchFamily="34" charset="0"/>
              </a:rPr>
              <a:t>Excluding Cash and items with no commercial value</a:t>
            </a:r>
          </a:p>
        </p:txBody>
      </p:sp>
    </p:spTree>
    <p:extLst>
      <p:ext uri="{BB962C8B-B14F-4D97-AF65-F5344CB8AC3E}">
        <p14:creationId xmlns:p14="http://schemas.microsoft.com/office/powerpoint/2010/main" val="415196056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Cyber Risk (An Emerging Topic)</a:t>
            </a:r>
            <a:endParaRPr lang="en-US" dirty="0"/>
          </a:p>
        </p:txBody>
      </p:sp>
      <p:sp>
        <p:nvSpPr>
          <p:cNvPr id="3" name="Content Placeholder 2"/>
          <p:cNvSpPr>
            <a:spLocks noGrp="1"/>
          </p:cNvSpPr>
          <p:nvPr>
            <p:ph idx="1"/>
          </p:nvPr>
        </p:nvSpPr>
        <p:spPr/>
        <p:txBody>
          <a:bodyPr/>
          <a:lstStyle/>
          <a:p>
            <a:r>
              <a:rPr lang="en-US" dirty="0"/>
              <a:t>C</a:t>
            </a:r>
            <a:r>
              <a:rPr lang="en-US" dirty="0" smtClean="0"/>
              <a:t>yber </a:t>
            </a:r>
            <a:r>
              <a:rPr lang="en-US" dirty="0"/>
              <a:t>risk now ranks as </a:t>
            </a:r>
            <a:r>
              <a:rPr lang="en-US" dirty="0" smtClean="0"/>
              <a:t>one </a:t>
            </a:r>
            <a:r>
              <a:rPr lang="en-US" dirty="0"/>
              <a:t>of the top enterprise wide risks facing </a:t>
            </a:r>
            <a:r>
              <a:rPr lang="en-US" dirty="0" err="1"/>
              <a:t>organisations</a:t>
            </a:r>
            <a:r>
              <a:rPr lang="en-US" dirty="0"/>
              <a:t> today. </a:t>
            </a:r>
          </a:p>
          <a:p>
            <a:endParaRPr lang="en-US" dirty="0" smtClean="0"/>
          </a:p>
          <a:p>
            <a:r>
              <a:rPr lang="en-US" dirty="0"/>
              <a:t>Cyber-attacks, operational errors or technical failures have the ability to </a:t>
            </a:r>
            <a:r>
              <a:rPr lang="en-US" dirty="0" err="1" smtClean="0"/>
              <a:t>paralyse</a:t>
            </a:r>
            <a:r>
              <a:rPr lang="en-US" dirty="0" smtClean="0"/>
              <a:t> </a:t>
            </a:r>
            <a:r>
              <a:rPr lang="en-US" dirty="0"/>
              <a:t>an </a:t>
            </a:r>
            <a:r>
              <a:rPr lang="en-US" dirty="0" err="1"/>
              <a:t>organisation</a:t>
            </a:r>
            <a:r>
              <a:rPr lang="en-US" dirty="0"/>
              <a:t> leading to significant financial loss, regulatory issues </a:t>
            </a:r>
            <a:r>
              <a:rPr lang="en-US" dirty="0" smtClean="0"/>
              <a:t>and </a:t>
            </a:r>
            <a:r>
              <a:rPr lang="en-US" dirty="0"/>
              <a:t>lasting reputational </a:t>
            </a:r>
            <a:r>
              <a:rPr lang="en-US" dirty="0" smtClean="0"/>
              <a:t>damage.</a:t>
            </a:r>
          </a:p>
          <a:p>
            <a:endParaRPr lang="en-US" dirty="0"/>
          </a:p>
          <a:p>
            <a:endParaRPr lang="en-US" dirty="0"/>
          </a:p>
          <a:p>
            <a:endParaRPr lang="en-US" dirty="0"/>
          </a:p>
        </p:txBody>
      </p:sp>
    </p:spTree>
    <p:extLst>
      <p:ext uri="{BB962C8B-B14F-4D97-AF65-F5344CB8AC3E}">
        <p14:creationId xmlns:p14="http://schemas.microsoft.com/office/powerpoint/2010/main" val="216925295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Response To Cyber Risk</a:t>
            </a:r>
            <a:endParaRPr lang="en-US" dirty="0"/>
          </a:p>
        </p:txBody>
      </p:sp>
      <p:sp>
        <p:nvSpPr>
          <p:cNvPr id="3" name="Content Placeholder 2"/>
          <p:cNvSpPr>
            <a:spLocks noGrp="1"/>
          </p:cNvSpPr>
          <p:nvPr>
            <p:ph idx="1"/>
          </p:nvPr>
        </p:nvSpPr>
        <p:spPr/>
        <p:txBody>
          <a:bodyPr>
            <a:normAutofit/>
          </a:bodyPr>
          <a:lstStyle/>
          <a:p>
            <a:r>
              <a:rPr lang="en-US" dirty="0" smtClean="0"/>
              <a:t>CYBER INSURANCE</a:t>
            </a:r>
          </a:p>
          <a:p>
            <a:endParaRPr lang="en-US" dirty="0"/>
          </a:p>
          <a:p>
            <a:r>
              <a:rPr lang="en-US" dirty="0"/>
              <a:t>Cyber liability insurance policies have been developed to address the first and </a:t>
            </a:r>
            <a:r>
              <a:rPr lang="en-US" dirty="0" smtClean="0"/>
              <a:t>third </a:t>
            </a:r>
            <a:r>
              <a:rPr lang="en-US" dirty="0"/>
              <a:t>party impacts which can result from a cyber-incident whether </a:t>
            </a:r>
            <a:r>
              <a:rPr lang="en-US" dirty="0" smtClean="0"/>
              <a:t>malicious or accidental.</a:t>
            </a:r>
          </a:p>
          <a:p>
            <a:endParaRPr lang="en-US" dirty="0"/>
          </a:p>
          <a:p>
            <a:r>
              <a:rPr lang="en-US" dirty="0"/>
              <a:t>Traditional insurance policies may not respond to these new risks. They were developed to protect against physical triggers </a:t>
            </a:r>
            <a:r>
              <a:rPr lang="en-US" dirty="0" smtClean="0"/>
              <a:t>(</a:t>
            </a:r>
            <a:r>
              <a:rPr lang="en-US" dirty="0"/>
              <a:t>e.g. fire, explosion, theft, flood etc.) leading to physical outcomes (e.g. property damage, bodily injury) rather than data, </a:t>
            </a:r>
            <a:r>
              <a:rPr lang="en-US" dirty="0" smtClean="0"/>
              <a:t>networks </a:t>
            </a:r>
            <a:r>
              <a:rPr lang="en-US" dirty="0"/>
              <a:t>and intangible </a:t>
            </a:r>
            <a:r>
              <a:rPr lang="en-US" dirty="0" smtClean="0"/>
              <a:t>assets.</a:t>
            </a:r>
          </a:p>
          <a:p>
            <a:endParaRPr lang="en-US" dirty="0"/>
          </a:p>
          <a:p>
            <a:endParaRPr lang="en-US" dirty="0"/>
          </a:p>
          <a:p>
            <a:endParaRPr lang="en-US" dirty="0"/>
          </a:p>
        </p:txBody>
      </p:sp>
    </p:spTree>
    <p:extLst>
      <p:ext uri="{BB962C8B-B14F-4D97-AF65-F5344CB8AC3E}">
        <p14:creationId xmlns:p14="http://schemas.microsoft.com/office/powerpoint/2010/main" val="234750553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SCOPE OF CYBER INSURANCE</a:t>
            </a:r>
            <a:endParaRPr lang="en-US" dirty="0"/>
          </a:p>
        </p:txBody>
      </p:sp>
      <p:sp>
        <p:nvSpPr>
          <p:cNvPr id="3" name="Content Placeholder 2"/>
          <p:cNvSpPr>
            <a:spLocks noGrp="1"/>
          </p:cNvSpPr>
          <p:nvPr>
            <p:ph idx="1"/>
          </p:nvPr>
        </p:nvSpPr>
        <p:spPr/>
        <p:txBody>
          <a:bodyPr>
            <a:normAutofit/>
          </a:bodyPr>
          <a:lstStyle/>
          <a:p>
            <a:pPr marL="342900" indent="-342900">
              <a:buFont typeface="+mj-lt"/>
              <a:buAutoNum type="arabicPeriod"/>
            </a:pPr>
            <a:r>
              <a:rPr lang="en-US" dirty="0" smtClean="0"/>
              <a:t>Personal </a:t>
            </a:r>
            <a:r>
              <a:rPr lang="en-US" dirty="0"/>
              <a:t>data </a:t>
            </a:r>
            <a:r>
              <a:rPr lang="en-US" dirty="0" smtClean="0"/>
              <a:t>liability</a:t>
            </a:r>
            <a:endParaRPr lang="en-US" dirty="0"/>
          </a:p>
          <a:p>
            <a:pPr marL="342900" indent="-342900">
              <a:buFont typeface="+mj-lt"/>
              <a:buAutoNum type="arabicPeriod"/>
            </a:pPr>
            <a:r>
              <a:rPr lang="en-US" dirty="0" smtClean="0"/>
              <a:t>Corporate </a:t>
            </a:r>
            <a:r>
              <a:rPr lang="en-US" dirty="0"/>
              <a:t>data </a:t>
            </a:r>
            <a:r>
              <a:rPr lang="en-US" dirty="0" smtClean="0"/>
              <a:t>liability</a:t>
            </a:r>
          </a:p>
          <a:p>
            <a:pPr marL="342900" indent="-342900">
              <a:buFont typeface="+mj-lt"/>
              <a:buAutoNum type="arabicPeriod"/>
            </a:pPr>
            <a:r>
              <a:rPr lang="en-US" dirty="0" smtClean="0"/>
              <a:t>Outsourcing liability</a:t>
            </a:r>
          </a:p>
          <a:p>
            <a:pPr marL="342900" indent="-342900">
              <a:buFont typeface="+mj-lt"/>
              <a:buAutoNum type="arabicPeriod"/>
            </a:pPr>
            <a:r>
              <a:rPr lang="en-US" dirty="0" smtClean="0"/>
              <a:t>Data security liability</a:t>
            </a:r>
          </a:p>
          <a:p>
            <a:pPr marL="342900" indent="-342900">
              <a:buFont typeface="+mj-lt"/>
              <a:buAutoNum type="arabicPeriod"/>
            </a:pPr>
            <a:r>
              <a:rPr lang="en-US" dirty="0" smtClean="0"/>
              <a:t>Data </a:t>
            </a:r>
            <a:r>
              <a:rPr lang="en-US" dirty="0"/>
              <a:t>administrative </a:t>
            </a:r>
            <a:r>
              <a:rPr lang="en-US" dirty="0" smtClean="0"/>
              <a:t>investigations</a:t>
            </a:r>
          </a:p>
          <a:p>
            <a:pPr marL="342900" indent="-342900">
              <a:buFont typeface="+mj-lt"/>
              <a:buAutoNum type="arabicPeriod"/>
            </a:pPr>
            <a:r>
              <a:rPr lang="en-US" dirty="0" smtClean="0"/>
              <a:t>Data administrative fines</a:t>
            </a:r>
          </a:p>
          <a:p>
            <a:pPr marL="342900" indent="-342900">
              <a:buFont typeface="+mj-lt"/>
              <a:buAutoNum type="arabicPeriod"/>
            </a:pPr>
            <a:r>
              <a:rPr lang="en-US" dirty="0"/>
              <a:t>R</a:t>
            </a:r>
            <a:r>
              <a:rPr lang="en-US" dirty="0" smtClean="0"/>
              <a:t>epair </a:t>
            </a:r>
            <a:r>
              <a:rPr lang="en-US" dirty="0"/>
              <a:t>of the company’s </a:t>
            </a:r>
            <a:r>
              <a:rPr lang="en-US" dirty="0" smtClean="0"/>
              <a:t>reputation</a:t>
            </a:r>
          </a:p>
          <a:p>
            <a:pPr marL="342900" indent="-342900">
              <a:buFont typeface="+mj-lt"/>
              <a:buAutoNum type="arabicPeriod"/>
            </a:pPr>
            <a:r>
              <a:rPr lang="en-US" dirty="0" err="1" smtClean="0"/>
              <a:t>Defence</a:t>
            </a:r>
            <a:r>
              <a:rPr lang="en-US" dirty="0" smtClean="0"/>
              <a:t> costs </a:t>
            </a:r>
            <a:endParaRPr lang="en-US" dirty="0"/>
          </a:p>
          <a:p>
            <a:pPr marL="342900" indent="-342900">
              <a:buFont typeface="+mj-lt"/>
              <a:buAutoNum type="arabicPeriod"/>
            </a:pPr>
            <a:r>
              <a:rPr lang="en-US" dirty="0" smtClean="0"/>
              <a:t>Media content</a:t>
            </a:r>
          </a:p>
          <a:p>
            <a:pPr marL="342900" indent="-342900">
              <a:buFont typeface="+mj-lt"/>
              <a:buAutoNum type="arabicPeriod"/>
            </a:pPr>
            <a:r>
              <a:rPr lang="en-US" dirty="0" smtClean="0"/>
              <a:t>Network </a:t>
            </a:r>
            <a:r>
              <a:rPr lang="en-US" dirty="0"/>
              <a:t>interruption.</a:t>
            </a:r>
          </a:p>
          <a:p>
            <a:pPr marL="342900" indent="-342900">
              <a:buFont typeface="+mj-lt"/>
              <a:buAutoNum type="arabicPeriod"/>
            </a:pPr>
            <a:endParaRPr lang="en-US" dirty="0"/>
          </a:p>
        </p:txBody>
      </p:sp>
    </p:spTree>
    <p:extLst>
      <p:ext uri="{BB962C8B-B14F-4D97-AF65-F5344CB8AC3E}">
        <p14:creationId xmlns:p14="http://schemas.microsoft.com/office/powerpoint/2010/main" val="45932747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THANK YOU</a:t>
            </a:r>
            <a:endParaRPr lang="en-US" dirty="0"/>
          </a:p>
        </p:txBody>
      </p:sp>
    </p:spTree>
    <p:extLst>
      <p:ext uri="{BB962C8B-B14F-4D97-AF65-F5344CB8AC3E}">
        <p14:creationId xmlns:p14="http://schemas.microsoft.com/office/powerpoint/2010/main" val="5741695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Crime</a:t>
            </a:r>
            <a:endParaRPr lang="en-US" dirty="0"/>
          </a:p>
        </p:txBody>
      </p:sp>
      <p:sp>
        <p:nvSpPr>
          <p:cNvPr id="3" name="Subtitle 2"/>
          <p:cNvSpPr txBox="1">
            <a:spLocks/>
          </p:cNvSpPr>
          <p:nvPr/>
        </p:nvSpPr>
        <p:spPr>
          <a:xfrm>
            <a:off x="609600" y="1371600"/>
            <a:ext cx="8153400" cy="4648200"/>
          </a:xfrm>
          <a:prstGeom prst="rect">
            <a:avLst/>
          </a:prstGeom>
        </p:spPr>
        <p:txBody>
          <a:bodyPr/>
          <a:lstStyle>
            <a:lvl1pPr marL="342900" indent="-342900" algn="l" defTabSz="914400" rtl="0" eaLnBrk="1" latinLnBrk="0" hangingPunct="1">
              <a:spcBef>
                <a:spcPct val="20000"/>
              </a:spcBef>
              <a:buFont typeface="Arial" pitchFamily="34" charset="0"/>
              <a:buChar char="•"/>
              <a:defRPr sz="3200" b="1" kern="1200">
                <a:solidFill>
                  <a:schemeClr val="tx2">
                    <a:lumMod val="75000"/>
                  </a:schemeClr>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800" b="1" kern="1200">
                <a:solidFill>
                  <a:schemeClr val="tx2">
                    <a:lumMod val="75000"/>
                  </a:schemeClr>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400" b="1" kern="1200">
                <a:solidFill>
                  <a:schemeClr val="tx2">
                    <a:lumMod val="75000"/>
                  </a:schemeClr>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US" sz="2400" b="0" u="sng" dirty="0" smtClean="0"/>
              <a:t>Crude / Violent Crimes</a:t>
            </a:r>
            <a:endParaRPr lang="en-US" sz="2400" b="0" dirty="0"/>
          </a:p>
          <a:p>
            <a:pPr lvl="2"/>
            <a:r>
              <a:rPr lang="en-US" sz="2000" b="0" dirty="0" smtClean="0"/>
              <a:t>Small amounts (few thousand rupees) to very large bank heists involving hundreds of millions rupees.</a:t>
            </a:r>
          </a:p>
          <a:p>
            <a:pPr lvl="2"/>
            <a:r>
              <a:rPr lang="en-US" sz="2000" b="0" dirty="0" smtClean="0"/>
              <a:t>During Business Hours </a:t>
            </a:r>
          </a:p>
          <a:p>
            <a:pPr lvl="2"/>
            <a:r>
              <a:rPr lang="en-US" sz="2000" b="0" dirty="0" smtClean="0"/>
              <a:t>Off Business Hours</a:t>
            </a:r>
          </a:p>
          <a:p>
            <a:pPr lvl="2"/>
            <a:r>
              <a:rPr lang="en-US" sz="2000" b="0" dirty="0" smtClean="0"/>
              <a:t>Simple show of weapon to actual shooting spree  </a:t>
            </a:r>
          </a:p>
          <a:p>
            <a:pPr lvl="2"/>
            <a:r>
              <a:rPr lang="en-US" sz="2000" b="0" dirty="0" smtClean="0"/>
              <a:t>Couple of minutes to overnight stay in bank premises</a:t>
            </a:r>
          </a:p>
          <a:p>
            <a:pPr lvl="2"/>
            <a:r>
              <a:rPr lang="en-US" sz="2000" b="0" dirty="0" smtClean="0"/>
              <a:t>Totally fortuitous without any inside assistance and/or information</a:t>
            </a:r>
          </a:p>
          <a:p>
            <a:pPr lvl="2"/>
            <a:r>
              <a:rPr lang="en-US" sz="2000" b="0" dirty="0" smtClean="0"/>
              <a:t>Insider’s initiated and/or assisted assault </a:t>
            </a:r>
            <a:endParaRPr lang="en-US" sz="2000" b="0" dirty="0"/>
          </a:p>
        </p:txBody>
      </p:sp>
    </p:spTree>
    <p:extLst>
      <p:ext uri="{BB962C8B-B14F-4D97-AF65-F5344CB8AC3E}">
        <p14:creationId xmlns:p14="http://schemas.microsoft.com/office/powerpoint/2010/main" val="9240424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Crime</a:t>
            </a:r>
            <a:endParaRPr lang="en-US" dirty="0"/>
          </a:p>
        </p:txBody>
      </p:sp>
      <p:sp>
        <p:nvSpPr>
          <p:cNvPr id="3" name="Subtitle 2"/>
          <p:cNvSpPr txBox="1">
            <a:spLocks/>
          </p:cNvSpPr>
          <p:nvPr/>
        </p:nvSpPr>
        <p:spPr>
          <a:xfrm>
            <a:off x="609600" y="1371600"/>
            <a:ext cx="8153400" cy="4648200"/>
          </a:xfrm>
          <a:prstGeom prst="rect">
            <a:avLst/>
          </a:prstGeom>
        </p:spPr>
        <p:txBody>
          <a:bodyPr/>
          <a:lstStyle>
            <a:lvl1pPr marL="342900" indent="-342900" algn="l" defTabSz="914400" rtl="0" eaLnBrk="1" latinLnBrk="0" hangingPunct="1">
              <a:spcBef>
                <a:spcPct val="20000"/>
              </a:spcBef>
              <a:buFont typeface="Arial" pitchFamily="34" charset="0"/>
              <a:buChar char="•"/>
              <a:defRPr sz="3200" b="1" kern="1200">
                <a:solidFill>
                  <a:schemeClr val="tx2">
                    <a:lumMod val="75000"/>
                  </a:schemeClr>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800" b="1" kern="1200">
                <a:solidFill>
                  <a:schemeClr val="tx2">
                    <a:lumMod val="75000"/>
                  </a:schemeClr>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400" b="1" kern="1200">
                <a:solidFill>
                  <a:schemeClr val="tx2">
                    <a:lumMod val="75000"/>
                  </a:schemeClr>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US" sz="2400" b="0" u="sng" dirty="0" smtClean="0"/>
              <a:t>Complex Crimes</a:t>
            </a:r>
            <a:endParaRPr lang="en-US" sz="2400" b="0" dirty="0"/>
          </a:p>
          <a:p>
            <a:pPr lvl="2"/>
            <a:r>
              <a:rPr lang="en-US" sz="2000" b="0" dirty="0" smtClean="0"/>
              <a:t>Rarely involve small amounts; generally bigger than average robbery claim</a:t>
            </a:r>
          </a:p>
          <a:p>
            <a:pPr lvl="2"/>
            <a:r>
              <a:rPr lang="en-US" sz="2000" b="0" dirty="0" smtClean="0"/>
              <a:t>Generally perpetrated by an insider (Employee) alone or in connivance with an outsider</a:t>
            </a:r>
          </a:p>
          <a:p>
            <a:pPr lvl="2"/>
            <a:r>
              <a:rPr lang="en-US" sz="2000" b="0" dirty="0" smtClean="0"/>
              <a:t>Not very often also by someone well versed with “loop holes” in internal control if not assisted or connived by an insider</a:t>
            </a:r>
          </a:p>
          <a:p>
            <a:pPr lvl="2"/>
            <a:r>
              <a:rPr lang="en-US" sz="2000" b="0" dirty="0" smtClean="0"/>
              <a:t>Generally multiple incidents where an employee or a well versed outsider involved</a:t>
            </a:r>
          </a:p>
          <a:p>
            <a:pPr lvl="2"/>
            <a:r>
              <a:rPr lang="en-US" sz="2000" b="0" dirty="0" smtClean="0"/>
              <a:t>Most common cause of third party fraud is breach of </a:t>
            </a:r>
            <a:r>
              <a:rPr lang="en-US" sz="2000" b="0" dirty="0" err="1" smtClean="0"/>
              <a:t>SoPs</a:t>
            </a:r>
            <a:r>
              <a:rPr lang="en-US" sz="2000" b="0" dirty="0" smtClean="0"/>
              <a:t> and guidelines</a:t>
            </a:r>
          </a:p>
          <a:p>
            <a:pPr lvl="2"/>
            <a:endParaRPr lang="en-US" sz="2000" b="0" dirty="0"/>
          </a:p>
        </p:txBody>
      </p:sp>
    </p:spTree>
    <p:extLst>
      <p:ext uri="{BB962C8B-B14F-4D97-AF65-F5344CB8AC3E}">
        <p14:creationId xmlns:p14="http://schemas.microsoft.com/office/powerpoint/2010/main" val="17794249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Factors</a:t>
            </a:r>
            <a:endParaRPr lang="en-US" dirty="0"/>
          </a:p>
        </p:txBody>
      </p:sp>
      <p:sp>
        <p:nvSpPr>
          <p:cNvPr id="3" name="Subtitle 2"/>
          <p:cNvSpPr txBox="1">
            <a:spLocks/>
          </p:cNvSpPr>
          <p:nvPr/>
        </p:nvSpPr>
        <p:spPr>
          <a:xfrm>
            <a:off x="609600" y="1752600"/>
            <a:ext cx="8153400" cy="3962400"/>
          </a:xfrm>
          <a:prstGeom prst="rect">
            <a:avLst/>
          </a:prstGeom>
        </p:spPr>
        <p:txBody>
          <a:bodyPr/>
          <a:lstStyle>
            <a:lvl1pPr marL="342900" indent="-342900" algn="l" defTabSz="914400" rtl="0" eaLnBrk="1" latinLnBrk="0" hangingPunct="1">
              <a:spcBef>
                <a:spcPct val="20000"/>
              </a:spcBef>
              <a:buFont typeface="Arial" pitchFamily="34" charset="0"/>
              <a:buChar char="•"/>
              <a:defRPr sz="3200" b="1" kern="1200">
                <a:solidFill>
                  <a:schemeClr val="tx2">
                    <a:lumMod val="75000"/>
                  </a:schemeClr>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800" b="1" kern="1200">
                <a:solidFill>
                  <a:schemeClr val="tx2">
                    <a:lumMod val="75000"/>
                  </a:schemeClr>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400" b="1" kern="1200">
                <a:solidFill>
                  <a:schemeClr val="tx2">
                    <a:lumMod val="75000"/>
                  </a:schemeClr>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800" dirty="0" smtClean="0">
                <a:solidFill>
                  <a:srgbClr val="FF0000"/>
                </a:solidFill>
              </a:rPr>
              <a:t>MACRO</a:t>
            </a:r>
          </a:p>
          <a:p>
            <a:pPr marL="0" indent="0">
              <a:buNone/>
            </a:pPr>
            <a:r>
              <a:rPr lang="en-US" sz="2800" dirty="0" smtClean="0"/>
              <a:t>Both type of Crimes have roots in</a:t>
            </a:r>
          </a:p>
          <a:p>
            <a:pPr lvl="1"/>
            <a:r>
              <a:rPr lang="en-US" sz="2400" dirty="0" smtClean="0"/>
              <a:t>Condition of Economy</a:t>
            </a:r>
          </a:p>
          <a:p>
            <a:pPr lvl="1"/>
            <a:r>
              <a:rPr lang="en-US" sz="2400" dirty="0"/>
              <a:t>Political / Law &amp; Order </a:t>
            </a:r>
            <a:r>
              <a:rPr lang="en-US" sz="2400" dirty="0" smtClean="0"/>
              <a:t>Situation</a:t>
            </a:r>
          </a:p>
          <a:p>
            <a:pPr marL="0" indent="0">
              <a:buNone/>
            </a:pPr>
            <a:r>
              <a:rPr lang="en-US" sz="2800" dirty="0" smtClean="0">
                <a:solidFill>
                  <a:srgbClr val="FF0000"/>
                </a:solidFill>
              </a:rPr>
              <a:t>MICRO</a:t>
            </a:r>
          </a:p>
          <a:p>
            <a:pPr lvl="1"/>
            <a:r>
              <a:rPr lang="en-US" sz="2400" dirty="0" smtClean="0"/>
              <a:t>Branch Network</a:t>
            </a:r>
          </a:p>
          <a:p>
            <a:pPr lvl="1"/>
            <a:r>
              <a:rPr lang="en-US" sz="2400" dirty="0" smtClean="0"/>
              <a:t>Physical Security</a:t>
            </a:r>
          </a:p>
          <a:p>
            <a:pPr lvl="1"/>
            <a:r>
              <a:rPr lang="en-US" sz="2400" dirty="0" smtClean="0"/>
              <a:t>Operational Controls</a:t>
            </a:r>
          </a:p>
        </p:txBody>
      </p:sp>
    </p:spTree>
    <p:extLst>
      <p:ext uri="{BB962C8B-B14F-4D97-AF65-F5344CB8AC3E}">
        <p14:creationId xmlns:p14="http://schemas.microsoft.com/office/powerpoint/2010/main" val="6442336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Macro Factors</a:t>
            </a:r>
            <a:endParaRPr lang="en-US" dirty="0"/>
          </a:p>
        </p:txBody>
      </p:sp>
      <p:sp>
        <p:nvSpPr>
          <p:cNvPr id="3" name="Subtitle 2"/>
          <p:cNvSpPr txBox="1">
            <a:spLocks/>
          </p:cNvSpPr>
          <p:nvPr/>
        </p:nvSpPr>
        <p:spPr>
          <a:xfrm>
            <a:off x="609600" y="1752600"/>
            <a:ext cx="8153400" cy="3962400"/>
          </a:xfrm>
          <a:prstGeom prst="rect">
            <a:avLst/>
          </a:prstGeom>
        </p:spPr>
        <p:txBody>
          <a:bodyPr/>
          <a:lstStyle>
            <a:lvl1pPr marL="342900" indent="-342900" algn="l" defTabSz="914400" rtl="0" eaLnBrk="1" latinLnBrk="0" hangingPunct="1">
              <a:spcBef>
                <a:spcPct val="20000"/>
              </a:spcBef>
              <a:buFont typeface="Arial" pitchFamily="34" charset="0"/>
              <a:buChar char="•"/>
              <a:defRPr sz="3200" b="1" kern="1200">
                <a:solidFill>
                  <a:schemeClr val="tx2">
                    <a:lumMod val="75000"/>
                  </a:schemeClr>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800" b="1" kern="1200">
                <a:solidFill>
                  <a:schemeClr val="tx2">
                    <a:lumMod val="75000"/>
                  </a:schemeClr>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400" b="1" kern="1200">
                <a:solidFill>
                  <a:schemeClr val="tx2">
                    <a:lumMod val="75000"/>
                  </a:schemeClr>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b="1" kern="1200">
                <a:solidFill>
                  <a:schemeClr val="tx2">
                    <a:lumMod val="75000"/>
                  </a:schemeClr>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b="0" dirty="0"/>
              <a:t>Criminologists tend to say that tough economic times </a:t>
            </a:r>
            <a:r>
              <a:rPr lang="en-US" sz="2800" b="0" dirty="0" smtClean="0"/>
              <a:t>lead </a:t>
            </a:r>
            <a:r>
              <a:rPr lang="en-US" sz="2800" b="0" dirty="0"/>
              <a:t>to more property crimes </a:t>
            </a:r>
            <a:r>
              <a:rPr lang="en-US" sz="2800" b="0" dirty="0" smtClean="0"/>
              <a:t>and robberies.</a:t>
            </a:r>
            <a:endParaRPr lang="en-US" sz="2800" b="0" dirty="0"/>
          </a:p>
          <a:p>
            <a:r>
              <a:rPr lang="en-US" sz="2800" b="0" dirty="0"/>
              <a:t>Economists tend to argue the opposite, that better economic times </a:t>
            </a:r>
            <a:r>
              <a:rPr lang="en-US" sz="2800" b="0" dirty="0" smtClean="0"/>
              <a:t>increase crime</a:t>
            </a:r>
            <a:r>
              <a:rPr lang="en-US" sz="2800" b="0" dirty="0"/>
              <a:t>. </a:t>
            </a:r>
            <a:endParaRPr lang="en-US" sz="2800" b="0" dirty="0" smtClean="0"/>
          </a:p>
          <a:p>
            <a:pPr marL="0" indent="0">
              <a:buNone/>
            </a:pPr>
            <a:endParaRPr lang="en-US" sz="2800" b="0" dirty="0" smtClean="0"/>
          </a:p>
          <a:p>
            <a:pPr algn="r"/>
            <a:r>
              <a:rPr lang="en-US" sz="2800" b="0" dirty="0" smtClean="0">
                <a:solidFill>
                  <a:srgbClr val="FF0000"/>
                </a:solidFill>
              </a:rPr>
              <a:t>Both Correct</a:t>
            </a:r>
            <a:endParaRPr lang="en-US" sz="2400" dirty="0" smtClean="0">
              <a:solidFill>
                <a:srgbClr val="FF0000"/>
              </a:solidFill>
            </a:endParaRPr>
          </a:p>
        </p:txBody>
      </p:sp>
    </p:spTree>
    <p:extLst>
      <p:ext uri="{BB962C8B-B14F-4D97-AF65-F5344CB8AC3E}">
        <p14:creationId xmlns:p14="http://schemas.microsoft.com/office/powerpoint/2010/main" val="2055487545"/>
      </p:ext>
    </p:extLst>
  </p:cSld>
  <p:clrMapOvr>
    <a:masterClrMapping/>
  </p:clrMapOvr>
  <p:timing>
    <p:tnLst>
      <p:par>
        <p:cTn id="1" dur="indefinite" restart="never" nodeType="tmRoot"/>
      </p:par>
    </p:tnLst>
  </p:timing>
</p:sld>
</file>

<file path=ppt/theme/_rels/theme6.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ustom 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ustom 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ustom 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ustom 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a:lstStyle>
        <a:defPPr>
          <a:buClr>
            <a:srgbClr val="FF388C"/>
          </a:buClr>
          <a:defRPr kumimoji="1" sz="2400" b="1" u="sng" dirty="0" smtClean="0">
            <a:latin typeface="Verdana" pitchFamily="34" charset="0"/>
            <a:ea typeface="Verdana" pitchFamily="34" charset="0"/>
            <a:cs typeface="Verdana" pitchFamily="34" charset="0"/>
          </a:defRPr>
        </a:defPPr>
      </a:lstStyle>
    </a:txDef>
  </a:objectDefaults>
  <a:extraClrSchemeLst/>
</a:theme>
</file>

<file path=ppt/theme/theme6.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1033</TotalTime>
  <Words>2284</Words>
  <Application>Microsoft Office PowerPoint</Application>
  <PresentationFormat>On-screen Show (4:3)</PresentationFormat>
  <Paragraphs>335</Paragraphs>
  <Slides>56</Slides>
  <Notes>1</Notes>
  <HiddenSlides>0</HiddenSlides>
  <MMClips>0</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56</vt:i4>
      </vt:variant>
    </vt:vector>
  </HeadingPairs>
  <TitlesOfParts>
    <vt:vector size="68" baseType="lpstr">
      <vt:lpstr>Arial</vt:lpstr>
      <vt:lpstr>Calibri</vt:lpstr>
      <vt:lpstr>Century Gothic</vt:lpstr>
      <vt:lpstr>Verdana</vt:lpstr>
      <vt:lpstr>Wingdings</vt:lpstr>
      <vt:lpstr>Wingdings 3</vt:lpstr>
      <vt:lpstr>Office Theme</vt:lpstr>
      <vt:lpstr>1_Office Theme</vt:lpstr>
      <vt:lpstr>2_Office Theme</vt:lpstr>
      <vt:lpstr>3_Office Theme</vt:lpstr>
      <vt:lpstr>4_Office Theme</vt:lpstr>
      <vt:lpstr>Ion Boardroom</vt:lpstr>
      <vt:lpstr>Insurance Claims Workshop</vt:lpstr>
      <vt:lpstr>Crime</vt:lpstr>
      <vt:lpstr>Crude Crime</vt:lpstr>
      <vt:lpstr>Complex Crimes</vt:lpstr>
      <vt:lpstr>Key Difference</vt:lpstr>
      <vt:lpstr>Types of Crime</vt:lpstr>
      <vt:lpstr>Types of Crime</vt:lpstr>
      <vt:lpstr>Key Factors</vt:lpstr>
      <vt:lpstr>Macro Factors</vt:lpstr>
      <vt:lpstr>Both Correct</vt:lpstr>
      <vt:lpstr>Macro Factors</vt:lpstr>
      <vt:lpstr>Macro Factors</vt:lpstr>
      <vt:lpstr>Macro Factors</vt:lpstr>
      <vt:lpstr>Micro Factors</vt:lpstr>
      <vt:lpstr>Internal Control</vt:lpstr>
      <vt:lpstr>Internal Control </vt:lpstr>
      <vt:lpstr> Pakistan Economic Growth</vt:lpstr>
      <vt:lpstr> Pakistan Unemployment Rate</vt:lpstr>
      <vt:lpstr>Average Loss Size - Crude Crime</vt:lpstr>
      <vt:lpstr>Average Loss Size - Employee Fraud</vt:lpstr>
      <vt:lpstr>Average Loss Size - Other Frauds</vt:lpstr>
      <vt:lpstr>Average Loss Size - All Types</vt:lpstr>
      <vt:lpstr>Year Wise Number of Incidents Composition</vt:lpstr>
      <vt:lpstr>Year Wise Loss Amount Composition</vt:lpstr>
      <vt:lpstr>PowerPoint Presentation</vt:lpstr>
      <vt:lpstr>Financial Lines  </vt:lpstr>
      <vt:lpstr>Financial Lines</vt:lpstr>
      <vt:lpstr>Current Active Financial Lines Products Here</vt:lpstr>
      <vt:lpstr>Insurance Offerings</vt:lpstr>
      <vt:lpstr> Financial Lines Products</vt:lpstr>
      <vt:lpstr>Losses Discovered / Claims Made</vt:lpstr>
      <vt:lpstr>  What is at Risk?</vt:lpstr>
      <vt:lpstr>Who Can Risk the Property?</vt:lpstr>
      <vt:lpstr>Operative Clause</vt:lpstr>
      <vt:lpstr>Why Do You Need BBB Insurance?</vt:lpstr>
      <vt:lpstr>BBB Policy Composition</vt:lpstr>
      <vt:lpstr>   MAIN BBB INSURING CLAUSES</vt:lpstr>
      <vt:lpstr>Conditions Precedent To Liability</vt:lpstr>
      <vt:lpstr>Some Important Conditions</vt:lpstr>
      <vt:lpstr>LIMITS &amp; DEDUCTIBLES</vt:lpstr>
      <vt:lpstr>INTERNATIONAL CAPACITY</vt:lpstr>
      <vt:lpstr>UNDERWRITING CONCERNS FOR INSURERS</vt:lpstr>
      <vt:lpstr>Limits/Sub-limits &amp; Deductibles</vt:lpstr>
      <vt:lpstr>Few Loss Examples</vt:lpstr>
      <vt:lpstr>Loss Examples continued…</vt:lpstr>
      <vt:lpstr>Loss Examples continued…</vt:lpstr>
      <vt:lpstr>Loss Examples continued…</vt:lpstr>
      <vt:lpstr>Add on Cover</vt:lpstr>
      <vt:lpstr>Electronic &amp; Computer Crime</vt:lpstr>
      <vt:lpstr>Computer Crime Insuring Clauses (LSW 238)</vt:lpstr>
      <vt:lpstr>Professional Indemnity Insurance</vt:lpstr>
      <vt:lpstr>Safe Deposit Lockers  (NMA 1790)</vt:lpstr>
      <vt:lpstr>Cyber Risk (An Emerging Topic)</vt:lpstr>
      <vt:lpstr>Response To Cyber Risk</vt:lpstr>
      <vt:lpstr>SCOPE OF CYBER INSURANCE</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Uzair mirza</dc:creator>
  <cp:lastModifiedBy>Khurram.Naseem</cp:lastModifiedBy>
  <cp:revision>107</cp:revision>
  <dcterms:created xsi:type="dcterms:W3CDTF">2017-03-07T07:44:37Z</dcterms:created>
  <dcterms:modified xsi:type="dcterms:W3CDTF">2017-03-22T03:07:43Z</dcterms:modified>
</cp:coreProperties>
</file>